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64" r:id="rId5"/>
    <p:sldMasterId id="2147483676" r:id="rId6"/>
    <p:sldMasterId id="2147483688" r:id="rId7"/>
  </p:sldMasterIdLst>
  <p:notesMasterIdLst>
    <p:notesMasterId r:id="rId49"/>
  </p:notesMasterIdLst>
  <p:handoutMasterIdLst>
    <p:handoutMasterId r:id="rId50"/>
  </p:handoutMasterIdLst>
  <p:sldIdLst>
    <p:sldId id="397" r:id="rId8"/>
    <p:sldId id="320" r:id="rId9"/>
    <p:sldId id="431" r:id="rId10"/>
    <p:sldId id="398" r:id="rId11"/>
    <p:sldId id="448" r:id="rId12"/>
    <p:sldId id="321" r:id="rId13"/>
    <p:sldId id="428" r:id="rId14"/>
    <p:sldId id="322" r:id="rId15"/>
    <p:sldId id="439" r:id="rId16"/>
    <p:sldId id="433" r:id="rId17"/>
    <p:sldId id="437" r:id="rId18"/>
    <p:sldId id="438" r:id="rId19"/>
    <p:sldId id="458" r:id="rId20"/>
    <p:sldId id="403" r:id="rId21"/>
    <p:sldId id="449" r:id="rId22"/>
    <p:sldId id="450" r:id="rId23"/>
    <p:sldId id="469" r:id="rId24"/>
    <p:sldId id="435" r:id="rId25"/>
    <p:sldId id="404" r:id="rId26"/>
    <p:sldId id="459" r:id="rId27"/>
    <p:sldId id="432" r:id="rId28"/>
    <p:sldId id="434" r:id="rId29"/>
    <p:sldId id="465" r:id="rId30"/>
    <p:sldId id="466" r:id="rId31"/>
    <p:sldId id="467" r:id="rId32"/>
    <p:sldId id="429" r:id="rId33"/>
    <p:sldId id="462" r:id="rId34"/>
    <p:sldId id="436" r:id="rId35"/>
    <p:sldId id="324" r:id="rId36"/>
    <p:sldId id="451" r:id="rId37"/>
    <p:sldId id="453" r:id="rId38"/>
    <p:sldId id="454" r:id="rId39"/>
    <p:sldId id="464" r:id="rId40"/>
    <p:sldId id="463" r:id="rId41"/>
    <p:sldId id="326" r:id="rId42"/>
    <p:sldId id="457" r:id="rId43"/>
    <p:sldId id="470" r:id="rId44"/>
    <p:sldId id="424" r:id="rId45"/>
    <p:sldId id="456" r:id="rId46"/>
    <p:sldId id="327" r:id="rId47"/>
    <p:sldId id="45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397"/>
            <p14:sldId id="320"/>
            <p14:sldId id="431"/>
            <p14:sldId id="398"/>
            <p14:sldId id="448"/>
            <p14:sldId id="321"/>
            <p14:sldId id="428"/>
            <p14:sldId id="322"/>
            <p14:sldId id="439"/>
            <p14:sldId id="433"/>
            <p14:sldId id="437"/>
            <p14:sldId id="438"/>
            <p14:sldId id="458"/>
            <p14:sldId id="403"/>
            <p14:sldId id="449"/>
            <p14:sldId id="450"/>
            <p14:sldId id="469"/>
            <p14:sldId id="435"/>
            <p14:sldId id="404"/>
            <p14:sldId id="459"/>
            <p14:sldId id="432"/>
            <p14:sldId id="434"/>
            <p14:sldId id="465"/>
            <p14:sldId id="466"/>
            <p14:sldId id="467"/>
            <p14:sldId id="429"/>
            <p14:sldId id="462"/>
            <p14:sldId id="436"/>
            <p14:sldId id="324"/>
            <p14:sldId id="451"/>
            <p14:sldId id="453"/>
            <p14:sldId id="454"/>
            <p14:sldId id="464"/>
            <p14:sldId id="463"/>
            <p14:sldId id="326"/>
            <p14:sldId id="457"/>
            <p14:sldId id="470"/>
            <p14:sldId id="424"/>
            <p14:sldId id="456"/>
            <p14:sldId id="327"/>
            <p14:sldId id="455"/>
          </p14:sldIdLst>
        </p14:section>
        <p14:section name="Design, Morph, Annotate, Work Together, Tell Me" id="{B9B51309-D148-4332-87C2-07BE32FBCA3B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AB6"/>
    <a:srgbClr val="FF9B45"/>
    <a:srgbClr val="D24726"/>
    <a:srgbClr val="404040"/>
    <a:srgbClr val="DD462F"/>
    <a:srgbClr val="F8CF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7" autoAdjust="0"/>
    <p:restoredTop sz="91181" autoAdjust="0"/>
  </p:normalViewPr>
  <p:slideViewPr>
    <p:cSldViewPr snapToGrid="0">
      <p:cViewPr varScale="1">
        <p:scale>
          <a:sx n="101" d="100"/>
          <a:sy n="101" d="100"/>
        </p:scale>
        <p:origin x="19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10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1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633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66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32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94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2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先知學校教講方言 </a:t>
            </a:r>
            <a:r>
              <a:rPr lang="en-US" altLang="zh-TW" dirty="0"/>
              <a:t>–</a:t>
            </a:r>
            <a:r>
              <a:rPr lang="zh-TW" altLang="en-US" dirty="0"/>
              <a:t> 慕主先鋒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32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637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44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25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28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708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07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90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191213" y="262785"/>
            <a:ext cx="8761576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EBE57-118B-489F-BD77-4D3DF008F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74A42-2768-43DD-A84F-780BC0BAF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E3C8CF-46B8-40EE-A550-29CEB83E7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D479E2-19E6-4026-9197-36427ECA84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035D03-4FB5-4C3E-AE53-5C9C15ABC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29443A-D051-495C-B252-3803CA5B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BE4B22-2784-4618-B419-D234F974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2F6838-DA16-4B1D-A0BB-1B4E43DE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BDC6A-4F42-44D6-9CF7-576A2D401CB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570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26E2B-FA91-497C-AAE2-40761C86A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0326FF-D465-476D-A2D0-C20DC437E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23291-23A1-49F0-A569-BCB302872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FF4A4-12AC-4C9F-8140-9CA29D08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82E5B-DEBC-459D-845C-C3C1D0E5020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5103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C6F7C3-512A-41C2-A0BB-9CFCD2B31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491099-82F0-42F0-A938-DDF2DBEC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47BD7-F4F9-4846-A97B-27178DC32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4A71D-7F1F-4193-9138-C3C1A4CDDC1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3067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4FE-B5C1-446F-8138-12A3D3CA6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3CFB6-8A80-47A8-9E21-4290A0B41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13207-B9CF-4D6B-93B4-0E5ACE01E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98256-82C2-4147-92C4-65A52ABC8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44BA5-16CA-4E03-BACF-DE6C194E9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3F40F-DEA3-49F7-B4EA-8B81C785A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525F9-A975-407E-9F97-9533FC8BD33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270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B358-A546-471B-A9B5-D413942E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165875-7CBE-4947-BB09-9F9F204D4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0C50B-0C28-405C-AF47-75A891653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6ECBC-B6D5-4E89-94B0-A1C863F5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C8F9F-92E8-4B50-B061-4BA6CC8B7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34C86-DD76-46AA-A5EF-D2EE0C1D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CE039-CBB1-4D1B-B9B0-A3878A2FF54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0866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BAE52-251F-4D96-92EF-A7C91282A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31D76-D16C-4D98-B09C-BEA791D66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68D50-82E7-4B67-9742-91239AF3A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9A0B0-D246-4470-B2F0-C0D58C9BB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E77F8-2609-4F53-830E-F9F664B7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7F616-1303-4EF7-AAB3-D285C1DEF96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5375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741495-82E1-49D9-82DE-7B923B55A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C1435-F889-4AFE-935D-EF9C51533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694AD-687F-4D3B-AA04-61F69F50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E9555-8756-4A34-B56D-17AAFAEE2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0C31B-8DF0-41F0-9881-03EEE1F3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8225B-A2B5-42A0-9D27-D72AD17DBA1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120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47EEB-FDDA-45F8-AE3E-032818B3E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D3B89-7EBA-4F46-926B-999012624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D8647-5F3F-49E0-B799-5E2F7769F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80E3A-3960-48E4-BAF2-606F1BC7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8903D-3256-44B7-B982-2E63184E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71479-A501-489E-A461-487D2F695CA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088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05596-85E2-4AD8-B706-EC4C14A0A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0B605-F586-4094-B7FF-20494CDE8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ECF57-1389-479F-B2CA-ED4B9B33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5A025-45FC-426E-9237-263A45877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EC94E-0E21-401A-90B6-D2B734C4F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1F472-AA44-450B-B4E6-38FAE72C5E5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6394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E7733-265F-46F3-B9EC-CC755990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1D23D-CB1B-4614-9B48-D1D60674B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AA80C-7373-4EC5-891B-EEE178E6A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26A97-E8CC-4AC8-ABA5-4061843F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4590C-63C8-4DAE-B176-2FC753C4A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0C42D-86EA-468F-A52B-33A5B4ABD47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618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92024" y="265177"/>
            <a:ext cx="8762287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35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3326" y="1196392"/>
            <a:ext cx="8237349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0906" y="448056"/>
            <a:ext cx="5157839" cy="640080"/>
          </a:xfrm>
        </p:spPr>
        <p:txBody>
          <a:bodyPr anchor="b" anchorCtr="0">
            <a:normAutofit/>
          </a:bodyPr>
          <a:lstStyle>
            <a:lvl1pPr>
              <a:defRPr sz="2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04622" y="1435608"/>
            <a:ext cx="3312414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04622" y="62039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2/7/2021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2039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78945" y="62039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2F596-FB7F-49FA-90EF-CD0667726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D427F-41FA-49AF-B2A8-58F5AD90B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F9CBB-AB21-4F29-9330-60602EE7B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ED674-120D-4BBE-9182-FC1131E44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03E9D3-DB44-4F04-A687-C4970B787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62240-4E80-42F4-BB19-F7C03B7C5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5BDFE-7F08-4D75-9D55-55F9A9F1E03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6783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F2B82-FB88-472C-903E-BF0C9C7BC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CE75D-05D0-4956-AE21-8CA4A2B2F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5EC54-9E0B-4789-8E52-DFE959239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0E91B0-69FF-4493-869D-AFDAE6E56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D2DB0-2B89-437E-A965-FC58EE12A0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6CDC71-6CB5-4C42-9759-9EFCB1A0E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48B8AA-C08E-4226-825B-857D5B925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4A2C39-CEFF-4905-9215-0FEF64E37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C2ED5-4A1D-4810-94B0-11EC4AF6267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5610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B0B30-DBA0-43EE-A80C-04647999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9D36EA-0A80-4FB0-840C-92A23C01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34DF1F-9DD2-4207-8B2C-3723F07B3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2287D-32EB-4D60-9E5F-2590739ED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BEEFD-4C53-4D09-BDB5-30EC7233EAC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2218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B96088-9A59-4EDB-9E28-827FA6547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99455-F367-449A-8A37-8C420AD30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9016A-48E2-4221-8AC8-D806223B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A26F5-9F57-415E-A812-C2A2F23EA86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2725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886DF-BC5C-4E98-B6C2-B54ABB952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14DF9-D70E-4F6D-9749-9EE3DB27E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BEA65-0BF7-451E-8315-419E2CCC6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A7646-362B-42FF-97B6-7B616DC26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F3A43-B7ED-43EC-BF08-C065DDE50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D0716-54AF-491C-A860-96056D33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01BC0-C2E4-4C7A-9D47-9169EDC1A46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2277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786AF-746D-4BD3-AB23-101B79C1D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ACADFA-44D9-4F71-8D8F-9D1B124618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6D47D-0DEA-4C20-A5FC-CEA4FE22B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E69F6-4C62-4A9F-935A-353B73B21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86F44-2AE8-417C-B1E4-A9F97112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64F6D-86AE-4572-97DF-8584F90D1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098A0-F5BF-4B0A-8A89-5D9D2918105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0479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60151-0AD6-4D50-A290-6E78928E5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D2892-AD91-4DA8-B3D5-4E117F112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613D6-0C07-4C9F-9822-7AE8B65D2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7E653-FCF5-451F-B255-CF8A6F3D9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37783-8C35-4702-8FC8-B2CC2076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5F012-E08A-4558-9F8C-E4111E88822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3350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E57F2-25BF-4676-ADB6-B917141F4B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6E76A8-4F22-4CC2-A262-37A36F169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6669A-C3FC-4EC0-BC48-B0F066B59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A4994-9BCC-42C2-98A2-096E5D5FD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F6549-D1C2-458A-9080-679049F2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73887-DDBC-46B4-B6C7-F19228D113E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26939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525-B0DB-43D3-874D-6E3F01FC20D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12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525-B0DB-43D3-874D-6E3F01FC20D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5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91214" y="262785"/>
            <a:ext cx="8762287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191213" y="262785"/>
            <a:ext cx="8761576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906" y="1536192"/>
            <a:ext cx="5157216" cy="64008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04622" y="2560320"/>
            <a:ext cx="7084314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525-B0DB-43D3-874D-6E3F01FC20D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03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525-B0DB-43D3-874D-6E3F01FC20D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69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525-B0DB-43D3-874D-6E3F01FC20D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82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525-B0DB-43D3-874D-6E3F01FC20D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825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525-B0DB-43D3-874D-6E3F01FC20D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71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525-B0DB-43D3-874D-6E3F01FC20D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88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525-B0DB-43D3-874D-6E3F01FC20D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398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525-B0DB-43D3-874D-6E3F01FC20D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13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525-B0DB-43D3-874D-6E3F01FC20D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4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508D8-43B5-448B-BCBC-8FEDF4DDA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5E0A7-AFAE-43EC-B97D-DB9DA157E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5B12F-375C-40A3-A8F6-DD5E73901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197DF-9647-42F0-9500-2B5A8755B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AA8C7-B11D-40CE-B655-EDBDFC91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D2398-629E-4224-B5D9-C2D27188C1F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48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B96088-9A59-4EDB-9E28-827FA6547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99455-F367-449A-8A37-8C420AD30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9016A-48E2-4221-8AC8-D806223B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A26F5-9F57-415E-A812-C2A2F23EA86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508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D4DC-84FA-43D4-AB00-CF02328E7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4A24F-2344-4884-8AA9-8A2F7F517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C920A-E345-42E7-A851-67B866CB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0DAD3-0A7D-4EB9-95EE-369812D5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1C55B-3B66-402A-81E7-F9A3AF75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4DEF4-F93E-432A-9EF7-33D7F66C121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142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508D8-43B5-448B-BCBC-8FEDF4DDA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5E0A7-AFAE-43EC-B97D-DB9DA157E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5B12F-375C-40A3-A8F6-DD5E73901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197DF-9647-42F0-9500-2B5A8755B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AA8C7-B11D-40CE-B655-EDBDFC91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D2398-629E-4224-B5D9-C2D27188C1F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265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BB571-5769-4DF3-829D-45586E972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6592B-D9A9-4815-886F-48CD2C9E5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28802-AD56-463B-9A64-8B2AEC8CE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14580-7817-46DA-A622-B7FE162F8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ED847-1708-4547-A385-30E8DA254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9BD0B-375B-4A6C-A248-4CAD0326F8B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044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90071-4DDA-4727-BCC8-779B693FF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36463-CA39-4519-B905-1F8BFCA3B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DEDCD4-069F-46C9-A699-C53E51455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F4057-5799-4C30-9F4C-24F8CA2C4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FAF4F-E032-4F08-9BA3-98D9FAE48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D43F8-F8D6-42BC-8E21-38B75D31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B68F9-3CF8-4B40-8D87-F4F3CBCCB6E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396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2024" y="265177"/>
            <a:ext cx="8762287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906" y="448056"/>
            <a:ext cx="5157216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622" y="1435608"/>
            <a:ext cx="3312414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4622" y="62039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2039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1928" y="62039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3326" y="1196392"/>
            <a:ext cx="8237349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24" r:id="rId4"/>
    <p:sldLayoutId id="2147483725" r:id="rId5"/>
  </p:sldLayoutIdLst>
  <p:txStyles>
    <p:titleStyle>
      <a:lvl1pPr algn="l" defTabSz="68580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Tx/>
        <a:buNone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defTabSz="685800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171450" algn="l" defTabSz="685800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543050" indent="-171450" algn="l" defTabSz="685800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885950" indent="-171450" algn="l" defTabSz="685800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228850" indent="-171450" algn="l" defTabSz="685800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368252C-9889-45E1-8A18-F502CDA2A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6551ACE-BE33-4BD0-9B4B-8CA507C09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6AD9570-A0A3-4026-A711-D40E3F07A29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PMingLiU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01C0F13-BF70-43BF-835A-8105B2EC40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PMingLiU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4801DCD-1B1D-47FE-9787-634AEB41EF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PMingLiU" panose="02020500000000000000" pitchFamily="18" charset="-120"/>
              </a:defRPr>
            </a:lvl1pPr>
          </a:lstStyle>
          <a:p>
            <a:fld id="{43A4B234-4885-4BF4-B32F-CC353E3295C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272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0EAAD4D-02DF-43B6-96AF-84628FF89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1C9E332-7C85-4382-B730-7866A4F361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D48BDB4-9374-4A4E-81AC-67EF77FD34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C23CB2F-6409-43A8-A22F-888581CDD8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334749A-FB4B-4652-88F3-60275338BC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329773-033E-4B0D-9782-F464D820C6D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983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D4525-B0DB-43D3-874D-6E3F01FC20D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5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%E9%A6%AC%E5%A4%AA%E7%A6%8F%E9%9F%B3+28&amp;version=CUVMPT#fzh-CUVMPT-24161a" TargetMode="External"/><Relationship Id="rId2" Type="http://schemas.openxmlformats.org/officeDocument/2006/relationships/hyperlink" Target="https://www.biblegateway.com/passage/?search=%E5%B8%8C%E4%BC%AF%E4%BE%86%E6%9B%B8+10&amp;version=CUVMPT#fzh-CUVMPT-30091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urch in Corinth- Acts 18:1-4/1 Cor. 1:10-18 — Pulpit F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4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4851699" y="591670"/>
            <a:ext cx="3560781" cy="1366222"/>
          </a:xfrm>
          <a:prstGeom prst="flowChartPunchedTape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空疊圓繁" panose="02000500000000000000" pitchFamily="2" charset="-120"/>
                <a:ea typeface="王漢宗空疊圓繁" panose="02000500000000000000" pitchFamily="2" charset="-120"/>
                <a:cs typeface="+mn-cs"/>
              </a:rPr>
              <a:t>哥林多前書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王漢宗空疊圓繁" panose="02000500000000000000" pitchFamily="2" charset="-120"/>
              <a:ea typeface="王漢宗空疊圓繁" panose="02000500000000000000" pitchFamily="2" charset="-12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8622" y="4905156"/>
            <a:ext cx="22846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12" panose="020B0C00000000000000" pitchFamily="34" charset="-120"/>
                <a:ea typeface="華康黑體 Std W12" panose="020B0C00000000000000" pitchFamily="34" charset="-120"/>
                <a:cs typeface="+mn-cs"/>
              </a:rPr>
              <a:t>2/7/2021</a:t>
            </a: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華康黑體 Std W12" panose="020B0C00000000000000" pitchFamily="34" charset="-120"/>
                <a:ea typeface="華康黑體 Std W12" panose="020B0C00000000000000" pitchFamily="34" charset="-120"/>
                <a:cs typeface="+mn-cs"/>
              </a:rPr>
              <a:t>  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uLnTx/>
              <a:uFillTx/>
              <a:latin typeface="華康黑體 Std W12" panose="020B0C00000000000000" pitchFamily="34" charset="-120"/>
              <a:ea typeface="華康黑體 Std W12" panose="020B0C00000000000000" pitchFamily="34" charset="-12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5066" y="5912387"/>
            <a:ext cx="68323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超明體繁" panose="02020300000000000000" pitchFamily="18" charset="-120"/>
                <a:ea typeface="王漢宗超明體繁" panose="02020300000000000000" pitchFamily="18" charset="-120"/>
                <a:cs typeface="+mn-cs"/>
              </a:rPr>
              <a:t>   12-13 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超明體繁" panose="02020300000000000000" pitchFamily="18" charset="-120"/>
                <a:ea typeface="王漢宗超明體繁" panose="02020300000000000000" pitchFamily="18" charset="-120"/>
                <a:cs typeface="+mn-cs"/>
              </a:rPr>
              <a:t>章 「</a:t>
            </a:r>
            <a:r>
              <a:rPr lang="zh-TW" altLang="en-US" sz="38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王漢宗超明體繁" panose="02020300000000000000" pitchFamily="18" charset="-120"/>
              </a:rPr>
              <a:t>屬靈的恩賜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超明體繁" panose="02020300000000000000" pitchFamily="18" charset="-120"/>
                <a:ea typeface="王漢宗超明體繁" panose="02020300000000000000" pitchFamily="18" charset="-120"/>
                <a:cs typeface="+mn-cs"/>
              </a:rPr>
              <a:t>」</a:t>
            </a:r>
            <a:r>
              <a:rPr lang="en-US" altLang="zh-TW" sz="38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王漢宗超明體繁" panose="02020300000000000000" pitchFamily="18" charset="-120"/>
              </a:rPr>
              <a:t>(</a:t>
            </a:r>
            <a:r>
              <a:rPr lang="zh-TW" altLang="en-US" sz="38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王漢宗超明體繁" panose="02020300000000000000" pitchFamily="18" charset="-120"/>
              </a:rPr>
              <a:t>一</a:t>
            </a:r>
            <a:r>
              <a:rPr lang="en-US" altLang="zh-TW" sz="38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王漢宗超明體繁" panose="02020300000000000000" pitchFamily="18" charset="-120"/>
              </a:rPr>
              <a:t>)</a:t>
            </a:r>
            <a:endParaRPr lang="en-US" sz="380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王漢宗超明體繁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247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7C0D-7D6A-4328-8128-8D8CCE3C2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弗</a:t>
            </a:r>
            <a:r>
              <a:rPr lang="en-US" altLang="zh-TW" sz="3600" dirty="0"/>
              <a:t>4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FBB71-2E91-4C10-A2A9-965AB24873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1015" y="1266091"/>
            <a:ext cx="8698523" cy="5591909"/>
          </a:xfrm>
        </p:spPr>
        <p:txBody>
          <a:bodyPr>
            <a:normAutofit/>
          </a:bodyPr>
          <a:lstStyle/>
          <a:p>
            <a:r>
              <a:rPr lang="zh-TW" altLang="en-US" sz="1800" b="1" dirty="0"/>
              <a:t> </a:t>
            </a:r>
            <a:r>
              <a:rPr lang="zh-TW" altLang="en-US" sz="1800" dirty="0"/>
              <a:t>我為主被囚的勸你們：既然蒙召，行事為人就當與蒙召的恩相稱， </a:t>
            </a:r>
            <a:r>
              <a:rPr lang="en-US" altLang="zh-TW" sz="1800" b="1" baseline="30000" dirty="0"/>
              <a:t>2 </a:t>
            </a:r>
            <a:r>
              <a:rPr lang="zh-TW" altLang="en-US" sz="1800" dirty="0"/>
              <a:t>凡事謙虛、溫柔、忍耐，用愛心互相寬容， </a:t>
            </a:r>
            <a:r>
              <a:rPr lang="en-US" altLang="zh-TW" sz="1800" b="1" baseline="30000" dirty="0"/>
              <a:t>3 </a:t>
            </a:r>
            <a:r>
              <a:rPr lang="zh-TW" altLang="en-US" sz="1800" dirty="0"/>
              <a:t>用和平彼此聯絡，竭力保守聖靈所賜合而為一的心。 </a:t>
            </a:r>
            <a:r>
              <a:rPr lang="en-US" altLang="zh-TW" sz="1800" b="1" baseline="30000" dirty="0"/>
              <a:t>4 </a:t>
            </a:r>
            <a:r>
              <a:rPr lang="zh-TW" altLang="en-US" sz="1800" dirty="0">
                <a:solidFill>
                  <a:srgbClr val="00B0F0"/>
                </a:solidFill>
              </a:rPr>
              <a:t>身體只有一個，聖靈只有一個</a:t>
            </a:r>
            <a:r>
              <a:rPr lang="zh-TW" altLang="en-US" sz="1800" dirty="0"/>
              <a:t>，正如你們蒙召同有一個指望； </a:t>
            </a:r>
            <a:r>
              <a:rPr lang="en-US" altLang="zh-TW" sz="1800" b="1" baseline="30000" dirty="0"/>
              <a:t>5 </a:t>
            </a:r>
            <a:r>
              <a:rPr lang="zh-TW" altLang="en-US" sz="1800" dirty="0">
                <a:solidFill>
                  <a:srgbClr val="00B0F0"/>
                </a:solidFill>
              </a:rPr>
              <a:t>一主，一信，一洗， </a:t>
            </a:r>
            <a:r>
              <a:rPr lang="en-US" altLang="zh-TW" sz="1800" b="1" baseline="30000" dirty="0">
                <a:solidFill>
                  <a:srgbClr val="00B0F0"/>
                </a:solidFill>
              </a:rPr>
              <a:t>6 </a:t>
            </a:r>
            <a:r>
              <a:rPr lang="zh-TW" altLang="en-US" sz="1800" dirty="0">
                <a:solidFill>
                  <a:srgbClr val="00B0F0"/>
                </a:solidFill>
              </a:rPr>
              <a:t>一神</a:t>
            </a:r>
            <a:r>
              <a:rPr lang="zh-TW" altLang="en-US" sz="1800" dirty="0"/>
              <a:t>，就是眾人的父，超乎眾人之上，貫乎眾人之中，也住在眾人之內。 </a:t>
            </a:r>
            <a:r>
              <a:rPr lang="en-US" altLang="zh-TW" sz="1800" b="1" baseline="30000" dirty="0"/>
              <a:t>7 </a:t>
            </a:r>
            <a:r>
              <a:rPr lang="zh-TW" altLang="en-US" sz="1800" dirty="0">
                <a:highlight>
                  <a:srgbClr val="FFFF00"/>
                </a:highlight>
              </a:rPr>
              <a:t>我們各人蒙恩，都是照基督所量給各人的恩賜。</a:t>
            </a:r>
            <a:r>
              <a:rPr lang="zh-TW" altLang="en-US" sz="1800" dirty="0"/>
              <a:t> </a:t>
            </a:r>
            <a:r>
              <a:rPr lang="en-US" altLang="zh-TW" sz="1800" b="1" baseline="30000" dirty="0"/>
              <a:t>8 </a:t>
            </a:r>
            <a:r>
              <a:rPr lang="zh-TW" altLang="en-US" sz="1800" dirty="0"/>
              <a:t>所以經上說：「他升上高天的時候，擄掠了仇敵，將各樣的恩賜賞給人。」 </a:t>
            </a:r>
            <a:r>
              <a:rPr lang="en-US" altLang="zh-TW" sz="1800" b="1" baseline="30000" dirty="0"/>
              <a:t>9 </a:t>
            </a:r>
            <a:r>
              <a:rPr lang="zh-TW" altLang="en-US" sz="1800" dirty="0"/>
              <a:t>（既說升上，豈不是先降在地下嗎？ </a:t>
            </a:r>
            <a:r>
              <a:rPr lang="en-US" altLang="zh-TW" sz="1800" b="1" baseline="30000" dirty="0"/>
              <a:t>10 </a:t>
            </a:r>
            <a:r>
              <a:rPr lang="zh-TW" altLang="en-US" sz="1800" dirty="0"/>
              <a:t>那降下的，就是遠升諸天之上要充滿萬有的。）</a:t>
            </a:r>
            <a:r>
              <a:rPr lang="en-US" altLang="zh-TW" sz="1800" b="1" baseline="30000" dirty="0"/>
              <a:t>11 </a:t>
            </a:r>
            <a:r>
              <a:rPr lang="zh-TW" altLang="en-US" sz="1800" dirty="0">
                <a:highlight>
                  <a:srgbClr val="FFFF00"/>
                </a:highlight>
              </a:rPr>
              <a:t>他所賜的有使徒，有先知，有傳福音的，有牧師和教師， </a:t>
            </a:r>
            <a:r>
              <a:rPr lang="en-US" altLang="zh-TW" sz="1800" b="1" baseline="30000" dirty="0">
                <a:highlight>
                  <a:srgbClr val="FFFF00"/>
                </a:highlight>
              </a:rPr>
              <a:t>12 </a:t>
            </a:r>
            <a:r>
              <a:rPr lang="zh-TW" altLang="en-US" sz="1800" dirty="0">
                <a:highlight>
                  <a:srgbClr val="FFFF00"/>
                </a:highlight>
              </a:rPr>
              <a:t>為要成全聖徒，各盡其職，建立基督的身體</a:t>
            </a:r>
            <a:r>
              <a:rPr lang="zh-TW" altLang="en-US" sz="1800" dirty="0"/>
              <a:t>， </a:t>
            </a:r>
            <a:r>
              <a:rPr lang="en-US" altLang="zh-TW" sz="1800" b="1" baseline="30000" dirty="0"/>
              <a:t>13 </a:t>
            </a:r>
            <a:r>
              <a:rPr lang="zh-TW" altLang="en-US" sz="1800" dirty="0"/>
              <a:t>直等到我們眾人在真道上同歸於一，認識神的兒子，得以長大成人，滿有基督長成的身量， </a:t>
            </a:r>
            <a:r>
              <a:rPr lang="en-US" altLang="zh-TW" sz="1800" b="1" baseline="30000" dirty="0"/>
              <a:t>14 </a:t>
            </a:r>
            <a:r>
              <a:rPr lang="zh-TW" altLang="en-US" sz="1800" dirty="0"/>
              <a:t>使我們不再做小孩子，中了人的詭計和欺騙的法術，被一切異教之風搖動飄來飄去，就隨從各樣的異端， </a:t>
            </a:r>
            <a:r>
              <a:rPr lang="en-US" altLang="zh-TW" sz="1800" b="1" baseline="30000" dirty="0"/>
              <a:t>15 </a:t>
            </a:r>
            <a:r>
              <a:rPr lang="zh-TW" altLang="en-US" sz="1800" dirty="0"/>
              <a:t>唯用愛心說誠實話，凡事長進，連於元首基督。 </a:t>
            </a:r>
            <a:r>
              <a:rPr lang="en-US" altLang="zh-TW" sz="1800" b="1" baseline="30000" dirty="0"/>
              <a:t>16 </a:t>
            </a:r>
            <a:r>
              <a:rPr lang="zh-TW" altLang="en-US" sz="1800" dirty="0"/>
              <a:t>全身都靠他聯絡得合式，百節各按各職，照著各體的功用彼此相助，便叫身體漸漸增長，在愛中建立自己。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73176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EC840-9646-4CB7-AD9E-F055DE361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羅</a:t>
            </a:r>
            <a:r>
              <a:rPr lang="en-US" altLang="zh-TW" sz="3600" dirty="0"/>
              <a:t>12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18BD6-C637-4186-934F-A59080628B7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622" y="1435608"/>
            <a:ext cx="8272018" cy="4833112"/>
          </a:xfrm>
        </p:spPr>
        <p:txBody>
          <a:bodyPr>
            <a:normAutofit lnSpcReduction="10000"/>
          </a:bodyPr>
          <a:lstStyle/>
          <a:p>
            <a:r>
              <a:rPr lang="en-US" altLang="zh-TW" sz="2000" b="1" dirty="0"/>
              <a:t>12 </a:t>
            </a:r>
            <a:r>
              <a:rPr lang="zh-TW" altLang="en-US" sz="2000" dirty="0"/>
              <a:t>所以弟兄們，我以神的慈悲勸你們，將身體獻上，當做活祭，是聖潔的，是神所喜悅的，你們如此侍奉乃是理所當然的。 </a:t>
            </a:r>
            <a:r>
              <a:rPr lang="en-US" altLang="zh-TW" sz="2000" b="1" baseline="30000" dirty="0"/>
              <a:t>2 </a:t>
            </a:r>
            <a:r>
              <a:rPr lang="zh-TW" altLang="en-US" sz="2000" dirty="0"/>
              <a:t>不要效法這個世界，只要心意更新而變化，叫你們察驗何為神的善良、純全、可喜悅的旨意。</a:t>
            </a:r>
          </a:p>
          <a:p>
            <a:r>
              <a:rPr lang="en-US" altLang="zh-TW" sz="2000" b="1" baseline="30000" dirty="0"/>
              <a:t>3 </a:t>
            </a:r>
            <a:r>
              <a:rPr lang="zh-TW" altLang="en-US" sz="2000" dirty="0"/>
              <a:t>我憑著所賜我的恩對你們各人說：不要看自己過於所當看的，要照著神所分給各人信心的大小，看得合乎中道。 </a:t>
            </a:r>
            <a:r>
              <a:rPr lang="en-US" altLang="zh-TW" sz="2000" b="1" baseline="30000" dirty="0"/>
              <a:t>4 </a:t>
            </a:r>
            <a:r>
              <a:rPr lang="zh-TW" altLang="en-US" sz="2000" dirty="0"/>
              <a:t>正如我們一個身子上有好些肢體，肢體也不都是一樣的用處； </a:t>
            </a:r>
            <a:r>
              <a:rPr lang="en-US" altLang="zh-TW" sz="2000" b="1" baseline="30000" dirty="0"/>
              <a:t>5 </a:t>
            </a:r>
            <a:r>
              <a:rPr lang="zh-TW" altLang="en-US" sz="2000" dirty="0"/>
              <a:t>我們這許多人在基督裡成為一身，互相聯絡做肢體，也是如此。 </a:t>
            </a:r>
            <a:r>
              <a:rPr lang="en-US" altLang="zh-TW" sz="2000" b="1" baseline="30000" dirty="0"/>
              <a:t>6 </a:t>
            </a:r>
            <a:r>
              <a:rPr lang="zh-TW" altLang="en-US" sz="2000" dirty="0">
                <a:highlight>
                  <a:srgbClr val="FFFF00"/>
                </a:highlight>
              </a:rPr>
              <a:t>按我們所得的恩賜，各有不同。或說預言，就當照著信心的程度說預言； </a:t>
            </a:r>
            <a:r>
              <a:rPr lang="en-US" altLang="zh-TW" sz="2000" b="1" baseline="30000" dirty="0">
                <a:highlight>
                  <a:srgbClr val="FFFF00"/>
                </a:highlight>
              </a:rPr>
              <a:t>7 </a:t>
            </a:r>
            <a:r>
              <a:rPr lang="zh-TW" altLang="en-US" sz="2000" dirty="0">
                <a:highlight>
                  <a:srgbClr val="FFFF00"/>
                </a:highlight>
              </a:rPr>
              <a:t>或做執事，就當專一執事；或做教導的，就當專一教導； </a:t>
            </a:r>
            <a:r>
              <a:rPr lang="en-US" altLang="zh-TW" sz="2000" b="1" baseline="30000" dirty="0">
                <a:highlight>
                  <a:srgbClr val="FFFF00"/>
                </a:highlight>
              </a:rPr>
              <a:t>8 </a:t>
            </a:r>
            <a:r>
              <a:rPr lang="zh-TW" altLang="en-US" sz="2000" dirty="0">
                <a:highlight>
                  <a:srgbClr val="FFFF00"/>
                </a:highlight>
              </a:rPr>
              <a:t>或做勸化的，就當專一勸化；施捨的，就當誠實；治理的，就當殷勤；憐憫人的，就當甘心。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2271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90010-EB2C-467D-82B1-BB20C421D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彼前</a:t>
            </a:r>
            <a:r>
              <a:rPr lang="en-US" altLang="zh-TW" sz="3600" dirty="0"/>
              <a:t>4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1028F-8C40-425F-B85E-0AE3FBCADA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622" y="1435608"/>
            <a:ext cx="8322818" cy="4751832"/>
          </a:xfrm>
        </p:spPr>
        <p:txBody>
          <a:bodyPr>
            <a:normAutofit fontScale="92500"/>
          </a:bodyPr>
          <a:lstStyle/>
          <a:p>
            <a:r>
              <a:rPr lang="en-US" altLang="zh-TW" sz="2800" b="1" baseline="30000" dirty="0"/>
              <a:t>7 </a:t>
            </a:r>
            <a:r>
              <a:rPr lang="zh-TW" altLang="en-US" sz="2800" dirty="0"/>
              <a:t>萬物的結局近了，所以你們要謹慎自守，警醒禱告。 </a:t>
            </a:r>
            <a:r>
              <a:rPr lang="en-US" altLang="zh-TW" sz="2800" b="1" baseline="30000" dirty="0"/>
              <a:t>8 </a:t>
            </a:r>
            <a:r>
              <a:rPr lang="zh-TW" altLang="en-US" sz="2800" dirty="0"/>
              <a:t>最要緊的是彼此切實相愛，因為愛能遮掩許多的罪。 </a:t>
            </a:r>
            <a:r>
              <a:rPr lang="en-US" altLang="zh-TW" sz="2800" b="1" baseline="30000" dirty="0"/>
              <a:t>9 </a:t>
            </a:r>
            <a:r>
              <a:rPr lang="zh-TW" altLang="en-US" sz="2800" dirty="0"/>
              <a:t>你們要互相款待，不發怨言。 </a:t>
            </a:r>
            <a:r>
              <a:rPr lang="en-US" altLang="zh-TW" sz="2800" b="1" baseline="30000" dirty="0"/>
              <a:t>10 </a:t>
            </a:r>
            <a:r>
              <a:rPr lang="zh-TW" altLang="en-US" sz="2800" dirty="0">
                <a:highlight>
                  <a:srgbClr val="FFFF00"/>
                </a:highlight>
              </a:rPr>
              <a:t>各人要照所得的恩賜彼此服侍，做神百般恩賜的好管家。</a:t>
            </a:r>
            <a:r>
              <a:rPr lang="zh-TW" altLang="en-US" sz="2800" dirty="0"/>
              <a:t> </a:t>
            </a:r>
            <a:r>
              <a:rPr lang="en-US" altLang="zh-TW" sz="2800" b="1" baseline="30000" dirty="0"/>
              <a:t>11 </a:t>
            </a:r>
            <a:r>
              <a:rPr lang="zh-TW" altLang="en-US" sz="2800" dirty="0">
                <a:highlight>
                  <a:srgbClr val="FFFF00"/>
                </a:highlight>
              </a:rPr>
              <a:t>若有講道的，要按著神的聖言講；若有服侍人的，要按著神所賜的力量服侍，叫神在凡事上因耶穌基督得榮耀 </a:t>
            </a:r>
            <a:r>
              <a:rPr lang="en-US" altLang="zh-TW" sz="2800" dirty="0">
                <a:highlight>
                  <a:srgbClr val="FFFF00"/>
                </a:highlight>
              </a:rPr>
              <a:t>-</a:t>
            </a:r>
            <a:r>
              <a:rPr lang="zh-TW" altLang="en-US" sz="2800" dirty="0">
                <a:highlight>
                  <a:srgbClr val="FFFF00"/>
                </a:highlight>
              </a:rPr>
              <a:t> </a:t>
            </a:r>
            <a:r>
              <a:rPr lang="zh-TW" altLang="en-US" sz="2800" dirty="0"/>
              <a:t>原來榮耀、權能都是他的，直到永永遠遠！阿們。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5054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835B72DA-7097-4C48-91AD-AFF79A9CD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C73FE8-7032-4F41-BDE5-6B00C6AC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一</a:t>
            </a:r>
            <a:r>
              <a:rPr 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. </a:t>
            </a:r>
            <a:r>
              <a:rPr lang="zh-TW" altLang="en-US" sz="2800" b="1" u="sng" dirty="0">
                <a:latin typeface="SimHei" panose="02010609060101010101" pitchFamily="49" charset="-122"/>
                <a:ea typeface="SimHei" panose="02010609060101010101" pitchFamily="49" charset="-122"/>
              </a:rPr>
              <a:t>屬靈的恩賜</a:t>
            </a:r>
            <a:r>
              <a:rPr 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  </a:t>
            </a:r>
            <a:r>
              <a:rPr 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(12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章</a:t>
            </a:r>
            <a:r>
              <a:rPr 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4DCFF-FFFB-46FE-95C7-6BC3F57E1F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2304" y="1381760"/>
            <a:ext cx="8319392" cy="509281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 C. </a:t>
            </a:r>
            <a:r>
              <a:rPr lang="zh-TW" altLang="en-US" sz="3000" dirty="0"/>
              <a:t>恩賜的類別 </a:t>
            </a:r>
            <a:endParaRPr lang="en-US" altLang="zh-TW" sz="3000" dirty="0"/>
          </a:p>
          <a:p>
            <a:pPr marL="34290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1.</a:t>
            </a:r>
            <a:r>
              <a:rPr lang="zh-TW" altLang="en-US" sz="2600" dirty="0"/>
              <a:t> 智慧的言語</a:t>
            </a:r>
            <a:endParaRPr lang="en-US" sz="2600" dirty="0"/>
          </a:p>
          <a:p>
            <a:pPr marL="34290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2.</a:t>
            </a:r>
            <a:r>
              <a:rPr lang="zh-TW" altLang="en-US" sz="2600" dirty="0"/>
              <a:t> 知識的言語</a:t>
            </a:r>
            <a:endParaRPr lang="en-US" sz="2600" dirty="0"/>
          </a:p>
          <a:p>
            <a:pPr marL="34290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3.</a:t>
            </a:r>
            <a:r>
              <a:rPr lang="zh-TW" altLang="en-US" sz="2600" dirty="0"/>
              <a:t> 信心</a:t>
            </a:r>
            <a:endParaRPr lang="en-US" sz="2600" dirty="0"/>
          </a:p>
          <a:p>
            <a:pPr marL="34290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4.</a:t>
            </a:r>
            <a:r>
              <a:rPr lang="zh-TW" altLang="en-US" sz="2600" dirty="0"/>
              <a:t> 醫病</a:t>
            </a:r>
            <a:endParaRPr lang="en-US" sz="2600" dirty="0"/>
          </a:p>
          <a:p>
            <a:pPr marL="34290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5.</a:t>
            </a:r>
            <a:r>
              <a:rPr lang="zh-TW" altLang="en-US" sz="2600" dirty="0"/>
              <a:t> 行異能</a:t>
            </a:r>
            <a:endParaRPr lang="en-US" sz="2600" dirty="0"/>
          </a:p>
          <a:p>
            <a:pPr marL="34290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6.</a:t>
            </a:r>
            <a:r>
              <a:rPr lang="zh-TW" altLang="en-US" sz="2600" dirty="0"/>
              <a:t> 作先知</a:t>
            </a:r>
            <a:endParaRPr lang="en-US" sz="2600" dirty="0"/>
          </a:p>
          <a:p>
            <a:pPr marL="34290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7.</a:t>
            </a:r>
            <a:r>
              <a:rPr lang="zh-TW" altLang="en-US" sz="2600" dirty="0"/>
              <a:t> 辨別諸靈</a:t>
            </a:r>
            <a:endParaRPr lang="en-US" sz="2600" dirty="0"/>
          </a:p>
          <a:p>
            <a:pPr marL="34290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8.</a:t>
            </a:r>
            <a:r>
              <a:rPr lang="zh-TW" altLang="en-US" sz="2600" dirty="0"/>
              <a:t> 說方言</a:t>
            </a:r>
            <a:endParaRPr lang="en-US" sz="2600" dirty="0"/>
          </a:p>
          <a:p>
            <a:pPr marL="34290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9.</a:t>
            </a:r>
            <a:r>
              <a:rPr lang="zh-TW" altLang="en-US" sz="2600" dirty="0"/>
              <a:t> 翻方言</a:t>
            </a:r>
            <a:endParaRPr lang="en-US" sz="2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4825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148A9BE-C262-4B5D-8DF4-2FBF35CE83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5120" y="1372243"/>
          <a:ext cx="8554721" cy="4774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731">
                  <a:extLst>
                    <a:ext uri="{9D8B030D-6E8A-4147-A177-3AD203B41FA5}">
                      <a16:colId xmlns:a16="http://schemas.microsoft.com/office/drawing/2014/main" val="293073569"/>
                    </a:ext>
                  </a:extLst>
                </a:gridCol>
                <a:gridCol w="2049157">
                  <a:extLst>
                    <a:ext uri="{9D8B030D-6E8A-4147-A177-3AD203B41FA5}">
                      <a16:colId xmlns:a16="http://schemas.microsoft.com/office/drawing/2014/main" val="1987790737"/>
                    </a:ext>
                  </a:extLst>
                </a:gridCol>
                <a:gridCol w="1751353">
                  <a:extLst>
                    <a:ext uri="{9D8B030D-6E8A-4147-A177-3AD203B41FA5}">
                      <a16:colId xmlns:a16="http://schemas.microsoft.com/office/drawing/2014/main" val="2977388306"/>
                    </a:ext>
                  </a:extLst>
                </a:gridCol>
                <a:gridCol w="1707956">
                  <a:extLst>
                    <a:ext uri="{9D8B030D-6E8A-4147-A177-3AD203B41FA5}">
                      <a16:colId xmlns:a16="http://schemas.microsoft.com/office/drawing/2014/main" val="4288298229"/>
                    </a:ext>
                  </a:extLst>
                </a:gridCol>
                <a:gridCol w="1673524">
                  <a:extLst>
                    <a:ext uri="{9D8B030D-6E8A-4147-A177-3AD203B41FA5}">
                      <a16:colId xmlns:a16="http://schemas.microsoft.com/office/drawing/2014/main" val="2564194231"/>
                    </a:ext>
                  </a:extLst>
                </a:gridCol>
              </a:tblGrid>
              <a:tr h="63614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2"/>
                          </a:solidFill>
                          <a:latin typeface="+mn-lt"/>
                          <a:ea typeface="SimHei" panose="02010609060101010101" pitchFamily="49" charset="-122"/>
                        </a:rPr>
                        <a:t>God empowers them all in everyone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2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182757"/>
                  </a:ext>
                </a:extLst>
              </a:tr>
              <a:tr h="63614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chemeClr val="bg2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事奉的才能 </a:t>
                      </a:r>
                      <a:r>
                        <a:rPr lang="en-US" altLang="zh-TW" sz="2400" b="1" dirty="0">
                          <a:solidFill>
                            <a:schemeClr val="bg2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(Gifts)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bg2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bg2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事奉的機會 </a:t>
                      </a:r>
                      <a:r>
                        <a:rPr lang="en-US" altLang="zh-TW" sz="2400" b="1" dirty="0">
                          <a:solidFill>
                            <a:schemeClr val="bg2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(Service/Ministries)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bg2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bg2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926709"/>
                  </a:ext>
                </a:extLst>
              </a:tr>
              <a:tr h="6361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bg2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羅</a:t>
                      </a:r>
                      <a:r>
                        <a:rPr lang="en-US" altLang="zh-TW" sz="2000" b="1" dirty="0">
                          <a:solidFill>
                            <a:schemeClr val="bg2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12:6-8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bg2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林前</a:t>
                      </a:r>
                      <a:r>
                        <a:rPr lang="en-US" altLang="zh-TW" sz="2000" b="1" dirty="0">
                          <a:solidFill>
                            <a:schemeClr val="bg2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12:8-11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bg2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林前</a:t>
                      </a:r>
                      <a:r>
                        <a:rPr lang="en-US" altLang="zh-TW" sz="2000" b="1" dirty="0">
                          <a:solidFill>
                            <a:schemeClr val="bg2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12:28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bg2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弗</a:t>
                      </a:r>
                      <a:r>
                        <a:rPr lang="en-US" altLang="zh-TW" sz="2000" b="1" dirty="0">
                          <a:solidFill>
                            <a:schemeClr val="bg2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4:7-13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bg2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彼前</a:t>
                      </a:r>
                      <a:r>
                        <a:rPr lang="en-US" altLang="zh-TW" sz="2000" b="1" dirty="0">
                          <a:solidFill>
                            <a:schemeClr val="bg2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4:10-11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518066"/>
                  </a:ext>
                </a:extLst>
              </a:tr>
              <a:tr h="2866128">
                <a:tc>
                  <a:txBody>
                    <a:bodyPr/>
                    <a:lstStyle/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說預言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作執事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作教導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作勸化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施捨的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治理的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憐憫人的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賜他智慧的言語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賜他知識的言語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賜他信心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賜他醫病的恩賜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能行異能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能作先知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能辨別諸靈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能說方言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能翻方言</a:t>
                      </a:r>
                      <a:endParaRPr lang="en-US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使徒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先知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教師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行異能的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得恩賜醫病的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幫助人的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治理事的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說方言的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使徒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先知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傳福音的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牧師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教師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講道的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233363" indent="-233363" algn="ctr"/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服事人的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528946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70E0130-491B-4F23-9514-AEF3EDC9F5C7}"/>
              </a:ext>
            </a:extLst>
          </p:cNvPr>
          <p:cNvSpPr/>
          <p:nvPr/>
        </p:nvSpPr>
        <p:spPr>
          <a:xfrm>
            <a:off x="325120" y="424934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恩賜的類別</a:t>
            </a:r>
            <a:endParaRPr lang="en-US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2683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835B72DA-7097-4C48-91AD-AFF79A9CD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C73FE8-7032-4F41-BDE5-6B00C6ACD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04" y="63387"/>
            <a:ext cx="5157839" cy="640080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一</a:t>
            </a:r>
            <a:r>
              <a:rPr 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. </a:t>
            </a:r>
            <a:r>
              <a:rPr lang="zh-TW" altLang="en-US" sz="2800" b="1" u="sng" dirty="0">
                <a:latin typeface="SimHei" panose="02010609060101010101" pitchFamily="49" charset="-122"/>
                <a:ea typeface="SimHei" panose="02010609060101010101" pitchFamily="49" charset="-122"/>
              </a:rPr>
              <a:t>屬靈的恩賜</a:t>
            </a:r>
            <a:r>
              <a:rPr 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  </a:t>
            </a:r>
            <a:r>
              <a:rPr 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(12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章</a:t>
            </a:r>
            <a:r>
              <a:rPr 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4DCFF-FFFB-46FE-95C7-6BC3F57E1F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2304" y="1381760"/>
            <a:ext cx="8319392" cy="50928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 </a:t>
            </a:r>
            <a:endParaRPr lang="en-US" sz="24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5480CEA-E59F-43D2-8F21-ADFCD9936318}"/>
              </a:ext>
            </a:extLst>
          </p:cNvPr>
          <p:cNvGraphicFramePr>
            <a:graphicFrameLocks noGrp="1"/>
          </p:cNvGraphicFramePr>
          <p:nvPr/>
        </p:nvGraphicFramePr>
        <p:xfrm>
          <a:off x="270446" y="998107"/>
          <a:ext cx="8603107" cy="5707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707">
                  <a:extLst>
                    <a:ext uri="{9D8B030D-6E8A-4147-A177-3AD203B41FA5}">
                      <a16:colId xmlns:a16="http://schemas.microsoft.com/office/drawing/2014/main" val="1120080936"/>
                    </a:ext>
                  </a:extLst>
                </a:gridCol>
                <a:gridCol w="6648400">
                  <a:extLst>
                    <a:ext uri="{9D8B030D-6E8A-4147-A177-3AD203B41FA5}">
                      <a16:colId xmlns:a16="http://schemas.microsoft.com/office/drawing/2014/main" val="1673480183"/>
                    </a:ext>
                  </a:extLst>
                </a:gridCol>
              </a:tblGrid>
              <a:tr h="485185">
                <a:tc gridSpan="2">
                  <a:txBody>
                    <a:bodyPr/>
                    <a:lstStyle/>
                    <a:p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九大恩賜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003592"/>
                  </a:ext>
                </a:extLst>
              </a:tr>
              <a:tr h="549877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智慧的言語</a:t>
                      </a:r>
                      <a:endParaRPr lang="en-US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明白和傳達神真理的能力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386368"/>
                  </a:ext>
                </a:extLst>
              </a:tr>
              <a:tr h="549877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知識的言語</a:t>
                      </a:r>
                      <a:endParaRPr lang="en-US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明白和傳達神知職的能力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227099"/>
                  </a:ext>
                </a:extLst>
              </a:tr>
              <a:tr h="549877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信心</a:t>
                      </a:r>
                      <a:endParaRPr lang="en-US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相信神能供應具體需要的能力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490072"/>
                  </a:ext>
                </a:extLst>
              </a:tr>
              <a:tr h="549877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醫病</a:t>
                      </a:r>
                      <a:endParaRPr lang="en-US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不用藥物醫治人的能力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901762"/>
                  </a:ext>
                </a:extLst>
              </a:tr>
              <a:tr h="549877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行異能</a:t>
                      </a:r>
                      <a:endParaRPr lang="en-US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行神蹟的能力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936276"/>
                  </a:ext>
                </a:extLst>
              </a:tr>
              <a:tr h="549877">
                <a:tc>
                  <a:txBody>
                    <a:bodyPr/>
                    <a:lstStyle/>
                    <a:p>
                      <a:r>
                        <a:rPr lang="zh-TW" altLang="en-US" sz="240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作先知</a:t>
                      </a:r>
                      <a:endParaRPr lang="en-US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宣講預言神的特別啟示的能力 </a:t>
                      </a:r>
                      <a:r>
                        <a:rPr lang="en-US" altLang="zh-TW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-</a:t>
                      </a:r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 今天不再有</a:t>
                      </a:r>
                      <a:endParaRPr lang="en-US" altLang="zh-TW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或是講道 </a:t>
                      </a:r>
                      <a:r>
                        <a:rPr lang="en-US" altLang="zh-TW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(13:2,</a:t>
                      </a:r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 </a:t>
                      </a:r>
                      <a:r>
                        <a:rPr lang="en-US" altLang="zh-TW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14:1,</a:t>
                      </a:r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 </a:t>
                      </a:r>
                      <a:r>
                        <a:rPr lang="en-US" altLang="zh-TW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39)</a:t>
                      </a:r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的能力 </a:t>
                      </a:r>
                      <a:r>
                        <a:rPr lang="en-US" altLang="zh-TW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–</a:t>
                      </a:r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今天還有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458624"/>
                  </a:ext>
                </a:extLst>
              </a:tr>
              <a:tr h="549877">
                <a:tc>
                  <a:txBody>
                    <a:bodyPr/>
                    <a:lstStyle/>
                    <a:p>
                      <a:r>
                        <a:rPr lang="zh-TW" altLang="en-US" sz="240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辨別諸靈</a:t>
                      </a:r>
                      <a:endParaRPr lang="en-US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辨別聖靈和邪靈的能力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002089"/>
                  </a:ext>
                </a:extLst>
              </a:tr>
              <a:tr h="549877">
                <a:tc>
                  <a:txBody>
                    <a:bodyPr/>
                    <a:lstStyle/>
                    <a:p>
                      <a:r>
                        <a:rPr lang="zh-TW" altLang="en-US" sz="240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說方言</a:t>
                      </a:r>
                      <a:endParaRPr lang="en-US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說未學過的語言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461190"/>
                  </a:ext>
                </a:extLst>
              </a:tr>
              <a:tr h="549877">
                <a:tc>
                  <a:txBody>
                    <a:bodyPr/>
                    <a:lstStyle/>
                    <a:p>
                      <a:r>
                        <a:rPr lang="zh-TW" altLang="en-US" sz="240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翻方言</a:t>
                      </a:r>
                      <a:endParaRPr lang="en-US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將方言翻譯成聽者明白的語言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933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962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835B72DA-7097-4C48-91AD-AFF79A9CD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C73FE8-7032-4F41-BDE5-6B00C6ACD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04" y="63387"/>
            <a:ext cx="5157839" cy="640080"/>
          </a:xfrm>
        </p:spPr>
        <p:txBody>
          <a:bodyPr>
            <a:normAutofit fontScale="90000"/>
          </a:bodyPr>
          <a:lstStyle/>
          <a:p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一</a:t>
            </a:r>
            <a:r>
              <a:rPr 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. </a:t>
            </a:r>
            <a:r>
              <a:rPr lang="zh-TW" altLang="en-US" sz="3600" u="sng" dirty="0">
                <a:latin typeface="SimHei" panose="02010609060101010101" pitchFamily="49" charset="-122"/>
                <a:ea typeface="SimHei" panose="02010609060101010101" pitchFamily="49" charset="-122"/>
              </a:rPr>
              <a:t>屬靈的恩賜</a:t>
            </a:r>
            <a:r>
              <a:rPr 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 (</a:t>
            </a:r>
            <a:r>
              <a:rPr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五大職事</a:t>
            </a:r>
            <a:r>
              <a:rPr 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4DCFF-FFFB-46FE-95C7-6BC3F57E1F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2304" y="1381760"/>
            <a:ext cx="8319392" cy="50928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 </a:t>
            </a:r>
            <a:endParaRPr lang="en-US" sz="24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5480CEA-E59F-43D2-8F21-ADFCD9936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701947"/>
              </p:ext>
            </p:extLst>
          </p:nvPr>
        </p:nvGraphicFramePr>
        <p:xfrm>
          <a:off x="455072" y="882375"/>
          <a:ext cx="8276624" cy="4213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1917">
                  <a:extLst>
                    <a:ext uri="{9D8B030D-6E8A-4147-A177-3AD203B41FA5}">
                      <a16:colId xmlns:a16="http://schemas.microsoft.com/office/drawing/2014/main" val="1120080936"/>
                    </a:ext>
                  </a:extLst>
                </a:gridCol>
                <a:gridCol w="5784707">
                  <a:extLst>
                    <a:ext uri="{9D8B030D-6E8A-4147-A177-3AD203B41FA5}">
                      <a16:colId xmlns:a16="http://schemas.microsoft.com/office/drawing/2014/main" val="1673480183"/>
                    </a:ext>
                  </a:extLst>
                </a:gridCol>
              </a:tblGrid>
              <a:tr h="648567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US" sz="2400" kern="1200" dirty="0">
                        <a:solidFill>
                          <a:schemeClr val="dk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imHei" panose="02010609060101010101" pitchFamily="49" charset="-122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29979"/>
                  </a:ext>
                </a:extLst>
              </a:tr>
              <a:tr h="648567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使徒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見過復活的基督</a:t>
                      </a:r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,</a:t>
                      </a: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蒙召服事神的人</a:t>
                      </a:r>
                      <a:endParaRPr lang="en-US" altLang="zh-TW" sz="2400" kern="1200" dirty="0">
                        <a:solidFill>
                          <a:schemeClr val="dk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386368"/>
                  </a:ext>
                </a:extLst>
              </a:tr>
              <a:tr h="970663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先知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TW" alt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宣講預言神的特別啟示的</a:t>
                      </a:r>
                      <a:r>
                        <a:rPr lang="zh-TW" altLang="en-US" sz="2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人</a:t>
                      </a:r>
                      <a:endParaRPr lang="en-US" altLang="zh-TW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0" algn="l" defTabSz="6858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藉聖靈的能力宣講神的信息和真理的人</a:t>
                      </a:r>
                      <a:endParaRPr lang="en-US" altLang="zh-TW" sz="2400" kern="1200" dirty="0">
                        <a:solidFill>
                          <a:schemeClr val="dk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227099"/>
                  </a:ext>
                </a:extLst>
              </a:tr>
              <a:tr h="64856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傳福音的 </a:t>
                      </a:r>
                      <a:r>
                        <a:rPr lang="en-US" altLang="zh-TW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(</a:t>
                      </a:r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弗</a:t>
                      </a:r>
                      <a:r>
                        <a:rPr lang="en-US" altLang="zh-TW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傳福音領人歸主的人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490072"/>
                  </a:ext>
                </a:extLst>
              </a:tr>
              <a:tr h="648567">
                <a:tc>
                  <a:txBody>
                    <a:bodyPr/>
                    <a:lstStyle/>
                    <a:p>
                      <a:pPr marL="233363" marR="0" lvl="0" indent="-233363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牧師 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(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弗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牧養教會中的信徒</a:t>
                      </a:r>
                      <a:r>
                        <a:rPr lang="en-US" altLang="zh-TW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,</a:t>
                      </a:r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照顧關懷鼓勵安慰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901762"/>
                  </a:ext>
                </a:extLst>
              </a:tr>
              <a:tr h="648567">
                <a:tc>
                  <a:txBody>
                    <a:bodyPr/>
                    <a:lstStyle/>
                    <a:p>
                      <a:pPr marL="233363" marR="0" lvl="0" indent="-233363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教師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把基督信仰的道理教導信徒的人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936276"/>
                  </a:ext>
                </a:extLst>
              </a:tr>
            </a:tbl>
          </a:graphicData>
        </a:graphic>
      </p:graphicFrame>
      <p:sp>
        <p:nvSpPr>
          <p:cNvPr id="10" name="Rectangle 26">
            <a:extLst>
              <a:ext uri="{FF2B5EF4-FFF2-40B4-BE49-F238E27FC236}">
                <a16:creationId xmlns:a16="http://schemas.microsoft.com/office/drawing/2014/main" id="{23A16AF2-C013-44DD-8587-1377A46B1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688" y="5524112"/>
            <a:ext cx="8319392" cy="91986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他所賜的，有使徒，有先知，有傳福音的，有牧師和教師，為要成全聖徒，各盡其職，建立基督的身體。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弗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4:11-12)</a:t>
            </a:r>
          </a:p>
        </p:txBody>
      </p:sp>
    </p:spTree>
    <p:extLst>
      <p:ext uri="{BB962C8B-B14F-4D97-AF65-F5344CB8AC3E}">
        <p14:creationId xmlns:p14="http://schemas.microsoft.com/office/powerpoint/2010/main" val="148099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CD097-ED38-49DE-B5E5-62D50844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788920"/>
            <a:ext cx="8343899" cy="640080"/>
          </a:xfrm>
        </p:spPr>
        <p:txBody>
          <a:bodyPr>
            <a:no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那是不是我沒有這方面的恩賜我就啥也不用做？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79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3A6BC10-0C8B-487A-9854-3F45249E4200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0" y="0"/>
          <a:ext cx="9144000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560">
                  <a:extLst>
                    <a:ext uri="{9D8B030D-6E8A-4147-A177-3AD203B41FA5}">
                      <a16:colId xmlns:a16="http://schemas.microsoft.com/office/drawing/2014/main" val="2659605898"/>
                    </a:ext>
                  </a:extLst>
                </a:gridCol>
                <a:gridCol w="6695440">
                  <a:extLst>
                    <a:ext uri="{9D8B030D-6E8A-4147-A177-3AD203B41FA5}">
                      <a16:colId xmlns:a16="http://schemas.microsoft.com/office/drawing/2014/main" val="882317501"/>
                    </a:ext>
                  </a:extLst>
                </a:gridCol>
              </a:tblGrid>
              <a:tr h="59409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給一些人的恩賜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對所有信徒的吩咐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712913"/>
                  </a:ext>
                </a:extLst>
              </a:tr>
              <a:tr h="70682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事奉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互相服事 </a:t>
                      </a:r>
                      <a:endParaRPr lang="en-US" altLang="zh-TW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algn="ctr"/>
                      <a:r>
                        <a:rPr lang="zh-TW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總要用愛心互相服侍  加</a:t>
                      </a:r>
                      <a:r>
                        <a:rPr lang="en-US" altLang="zh-TW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5:13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8317596"/>
                  </a:ext>
                </a:extLst>
              </a:tr>
              <a:tr h="9261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勸化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彼此勸勉</a:t>
                      </a:r>
                      <a:endParaRPr lang="en-US" altLang="zh-TW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algn="ctr"/>
                      <a:r>
                        <a:rPr lang="zh-TW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你們不可停止聚會，好像那些停止慣了的人，倒要彼此勸勉；既知道</a:t>
                      </a:r>
                      <a:r>
                        <a:rPr lang="en-US" altLang="zh-TW" sz="135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altLang="zh-TW" sz="135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See footnote a"/>
                        </a:rPr>
                        <a:t>a</a:t>
                      </a:r>
                      <a:r>
                        <a:rPr lang="en-US" altLang="zh-TW" sz="135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lang="zh-TW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那日子臨近，就更當如此。 來</a:t>
                      </a:r>
                      <a:r>
                        <a:rPr lang="en-US" altLang="zh-TW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10:25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6088900"/>
                  </a:ext>
                </a:extLst>
              </a:tr>
              <a:tr h="9261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施贈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施贈</a:t>
                      </a:r>
                      <a:endParaRPr lang="en-US" altLang="zh-TW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有誰當兵自備糧餉呢？有誰栽葡萄園不吃園裡的果子呢？有誰牧養牛羊不吃牛羊的奶呢？ 林前</a:t>
                      </a:r>
                      <a:r>
                        <a:rPr lang="en-US" altLang="zh-TW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9:7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2324672"/>
                  </a:ext>
                </a:extLst>
              </a:tr>
              <a:tr h="114553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教導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大使命</a:t>
                      </a:r>
                      <a:endParaRPr lang="en-US" altLang="zh-TW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algn="ctr"/>
                      <a:r>
                        <a:rPr lang="en-US" altLang="zh-TW" sz="1350" b="1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9 </a:t>
                      </a:r>
                      <a:r>
                        <a:rPr lang="zh-TW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所以你們要去，使萬民做我的門徒，奉父、子、聖靈的名給他們施洗</a:t>
                      </a:r>
                      <a:r>
                        <a:rPr lang="en-US" altLang="zh-TW" sz="135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altLang="zh-TW" sz="135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tooltip="See footnote a"/>
                        </a:rPr>
                        <a:t>a</a:t>
                      </a:r>
                      <a:r>
                        <a:rPr lang="en-US" altLang="zh-TW" sz="135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lang="zh-TW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 </a:t>
                      </a:r>
                      <a:r>
                        <a:rPr lang="en-US" altLang="zh-TW" sz="1350" b="1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20 </a:t>
                      </a:r>
                      <a:r>
                        <a:rPr lang="zh-TW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凡我所吩咐你們的，都教訓他們遵守。我就常與你們同在，直到世界的末了。」 太</a:t>
                      </a:r>
                      <a:r>
                        <a:rPr lang="en-US" altLang="zh-TW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28:19-20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3891895"/>
                  </a:ext>
                </a:extLst>
              </a:tr>
              <a:tr h="9261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憐憫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恩慈</a:t>
                      </a:r>
                      <a:endParaRPr lang="en-US" altLang="zh-TW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algn="ctr"/>
                      <a:r>
                        <a:rPr lang="zh-TW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並要以恩慈相待，存憐憫的心，彼此饒恕，正如神在基督裡饒恕了你們一樣。 弗</a:t>
                      </a:r>
                      <a:r>
                        <a:rPr lang="en-US" altLang="zh-TW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4:32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2795789"/>
                  </a:ext>
                </a:extLst>
              </a:tr>
              <a:tr h="70682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信心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行事凭信心</a:t>
                      </a:r>
                      <a:endParaRPr lang="en-US" altLang="zh-TW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algn="ctr"/>
                      <a:r>
                        <a:rPr lang="zh-TW" altLang="en-US" sz="1350" b="1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zh-TW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因我們行事為人是憑著信心，不是憑著眼見。  林後</a:t>
                      </a:r>
                      <a:r>
                        <a:rPr lang="en-US" altLang="zh-TW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5:7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1116985"/>
                  </a:ext>
                </a:extLst>
              </a:tr>
              <a:tr h="9261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傳道</a:t>
                      </a:r>
                      <a:endParaRPr lang="en-US" altLang="zh-TW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作見證</a:t>
                      </a:r>
                      <a:endParaRPr lang="en-US" altLang="zh-TW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algn="ctr"/>
                      <a:r>
                        <a:rPr lang="zh-TW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但聖靈降臨在你們身上，你們就必得著能力，並要在</a:t>
                      </a:r>
                      <a:r>
                        <a:rPr lang="zh-TW" altLang="en-US" sz="135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耶路撒冷</a:t>
                      </a:r>
                      <a:r>
                        <a:rPr lang="zh-TW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zh-TW" altLang="en-US" sz="135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猶太</a:t>
                      </a:r>
                      <a:r>
                        <a:rPr lang="zh-TW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全地和</a:t>
                      </a:r>
                      <a:r>
                        <a:rPr lang="zh-TW" altLang="en-US" sz="135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撒馬利亞</a:t>
                      </a:r>
                      <a:r>
                        <a:rPr lang="zh-TW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，直到地極，作我的見證。  徒</a:t>
                      </a:r>
                      <a:r>
                        <a:rPr lang="en-US" altLang="zh-TW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1:8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2027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357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D5EB9C99-3360-4F84-B751-EC543E3B4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65D331-6A3D-4CEB-8EC3-31AAD481C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77" y="301244"/>
            <a:ext cx="7513574" cy="640080"/>
          </a:xfrm>
        </p:spPr>
        <p:txBody>
          <a:bodyPr>
            <a:normAutofit fontScale="90000"/>
          </a:bodyPr>
          <a:lstStyle/>
          <a:p>
            <a:r>
              <a:rPr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屬靈恩賜的目的 </a:t>
            </a:r>
            <a:r>
              <a:rPr lang="en-US" altLang="zh-TW" sz="3600" dirty="0">
                <a:latin typeface="SimHei" panose="02010609060101010101" pitchFamily="49" charset="-122"/>
                <a:ea typeface="SimHei" panose="02010609060101010101" pitchFamily="49" charset="-122"/>
              </a:rPr>
              <a:t>-</a:t>
            </a:r>
            <a:r>
              <a:rPr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 榮神益人，建立教會</a:t>
            </a:r>
            <a:endParaRPr lang="en-US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82189-A915-4666-82A6-BEAB8BE5DA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4877" y="1112265"/>
            <a:ext cx="8788400" cy="5574793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榮耀神</a:t>
            </a:r>
            <a:b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「</a:t>
            </a:r>
            <a:r>
              <a:rPr lang="en-US" altLang="zh-TW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…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作神百般恩賜的好管家，</a:t>
            </a:r>
            <a:r>
              <a:rPr lang="en-US" altLang="zh-TW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…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叫神在凡事上因耶穌基督得榮耀。」（彼前</a:t>
            </a:r>
            <a:r>
              <a:rPr lang="en-US" altLang="zh-TW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4:10, 11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）</a:t>
            </a:r>
            <a:endParaRPr lang="en-US" altLang="zh-TW" sz="20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建立基督的身體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「為要成全聖徒，各盡其職，建立基督的身體；直等到我們眾人在真道上同歸於一，認識神的兒子，得以長大成人，滿有基督長成的身量；」（弗</a:t>
            </a:r>
            <a:r>
              <a:rPr lang="en-US" altLang="zh-TW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4:12, 13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）</a:t>
            </a:r>
            <a:endParaRPr lang="en-US" altLang="zh-TW" sz="20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叫人得益處</a:t>
            </a:r>
            <a:b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「聖靈顯在各人身上，是</a:t>
            </a:r>
            <a:r>
              <a:rPr lang="zh-TW" altLang="en-US" sz="2000" dirty="0">
                <a:solidFill>
                  <a:schemeClr val="accent2"/>
                </a:solidFill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叫人得益處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。」（林前</a:t>
            </a:r>
            <a:r>
              <a:rPr lang="en-US" altLang="zh-TW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12:7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）</a:t>
            </a:r>
            <a:b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「弟兄們！這卻怎麼樣呢？你們聚會的時候，各人或有詩歌，或有教訓，或有啟示，或有方言，或有翻出來的話，凡事都當</a:t>
            </a:r>
            <a:r>
              <a:rPr lang="zh-TW" altLang="en-US" sz="2000" dirty="0">
                <a:solidFill>
                  <a:schemeClr val="accent2"/>
                </a:solidFill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造就人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。」（林前</a:t>
            </a:r>
            <a:r>
              <a:rPr lang="en-US" altLang="zh-TW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14:26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）</a:t>
            </a:r>
            <a:endParaRPr lang="en-US" altLang="zh-TW" sz="20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063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72386943-953D-42A1-9807-CF3BD5BC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C73FE8-7032-4F41-BDE5-6B00C6AC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大綱</a:t>
            </a:r>
            <a:endParaRPr lang="en-US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4DCFF-FFFB-46FE-95C7-6BC3F57E1F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905" y="1543760"/>
            <a:ext cx="8480951" cy="4659480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屬靈的恩賜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 聖靈所賜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為要建立教會 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(12-14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章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 )</a:t>
            </a:r>
          </a:p>
          <a:p>
            <a:pPr marL="346075" lvl="1" indent="-346075"/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恩賜的搭配與運用 </a:t>
            </a:r>
            <a:r>
              <a:rPr lang="en-US" altLang="zh-TW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(12</a:t>
            </a:r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章</a:t>
            </a:r>
            <a:r>
              <a:rPr lang="en-US" altLang="zh-TW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  <a:p>
            <a:pPr marL="346075" lvl="1" indent="-346075"/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事奉的動力</a:t>
            </a:r>
            <a:r>
              <a:rPr lang="en-US" altLang="zh-TW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愛 </a:t>
            </a:r>
            <a:r>
              <a:rPr lang="en-US" altLang="zh-TW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(13</a:t>
            </a:r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章</a:t>
            </a:r>
            <a:r>
              <a:rPr lang="en-US" altLang="zh-TW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  <a:p>
            <a:pPr marL="346075" lvl="1" indent="-346075"/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方言與先知講道 </a:t>
            </a:r>
            <a:r>
              <a:rPr lang="en-US" altLang="zh-TW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(14</a:t>
            </a:r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章</a:t>
            </a:r>
            <a:r>
              <a:rPr lang="en-US" altLang="zh-TW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  <a:p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結論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 聖靈運行在信徒心中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恩賜是明證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信徒屬靈程度的最大明證是愛</a:t>
            </a:r>
            <a:endParaRPr lang="en-US" sz="6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1134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D5EB9C99-3360-4F84-B751-EC543E3B4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65D331-6A3D-4CEB-8EC3-31AAD481C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77" y="301244"/>
            <a:ext cx="7513574" cy="640080"/>
          </a:xfrm>
        </p:spPr>
        <p:txBody>
          <a:bodyPr>
            <a:normAutofit fontScale="90000"/>
          </a:bodyPr>
          <a:lstStyle/>
          <a:p>
            <a:r>
              <a:rPr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屬靈恩賜的目的 </a:t>
            </a:r>
            <a:r>
              <a:rPr lang="en-US" altLang="zh-TW" sz="3600" dirty="0">
                <a:latin typeface="SimHei" panose="02010609060101010101" pitchFamily="49" charset="-122"/>
                <a:ea typeface="SimHei" panose="02010609060101010101" pitchFamily="49" charset="-122"/>
              </a:rPr>
              <a:t>-</a:t>
            </a:r>
            <a:r>
              <a:rPr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 榮神益人，建立教會</a:t>
            </a:r>
            <a:endParaRPr lang="en-US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82189-A915-4666-82A6-BEAB8BE5DA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2720" y="1242567"/>
            <a:ext cx="8788400" cy="5574793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見證基督的救恩</a:t>
            </a:r>
            <a:b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「神又按自己的旨意用神跡奇事，和百般的異能，並聖靈的恩賜，同他們作見證。」（來</a:t>
            </a:r>
            <a:r>
              <a:rPr lang="en-US" altLang="zh-TW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2:4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）</a:t>
            </a:r>
            <a:endParaRPr lang="en-US" altLang="zh-TW" sz="20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作合一的見證</a:t>
            </a:r>
            <a:b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恩賜不是為分裂，乃是為合一。保羅勸勉以弗所教會</a:t>
            </a:r>
            <a:r>
              <a:rPr lang="en-US" altLang="zh-TW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﹕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「用和平彼此聯絡，竭力保守聖靈所賜合而為一的心。」（弗</a:t>
            </a:r>
            <a:r>
              <a:rPr lang="en-US" altLang="zh-TW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4:3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）</a:t>
            </a:r>
            <a:endParaRPr lang="en-US" sz="20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891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72386943-953D-42A1-9807-CF3BD5BC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C73FE8-7032-4F41-BDE5-6B00C6AC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屬靈恩賜的分配</a:t>
            </a:r>
            <a:endParaRPr lang="en-US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F41D83-79A2-49FB-BCE8-098BEFE223F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622" y="1320800"/>
            <a:ext cx="8119618" cy="52933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屬靈恩賜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是照基督所量給各人的</a:t>
            </a:r>
            <a:endParaRPr lang="en-US" altLang="zh-TW" sz="2800" dirty="0">
              <a:solidFill>
                <a:prstClr val="black">
                  <a:lumMod val="75000"/>
                  <a:lumOff val="25000"/>
                </a:prst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我們各人蒙恩，都是照基督所量給各人的恩賜。   弗</a:t>
            </a:r>
            <a:r>
              <a:rPr lang="en-US" altLang="zh-TW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4:7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 </a:t>
            </a:r>
            <a:endParaRPr lang="en-US" altLang="zh-TW" sz="24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屬靈恩賜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是聖靈所運行，隨己意分給各人的</a:t>
            </a:r>
            <a:endParaRPr lang="en-US" altLang="zh-TW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這一切都是這位聖靈所運行，隨己意分給各人的。  林前</a:t>
            </a:r>
            <a:r>
              <a:rPr lang="en-US" altLang="zh-TW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12:11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但如今，神隨自己的意思把肢體俱各安排在身上了。 林前</a:t>
            </a:r>
            <a:r>
              <a:rPr lang="en-US" altLang="zh-TW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12:18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屬靈恩賜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是分配給所有的信徒的</a:t>
            </a:r>
            <a:endParaRPr lang="en-US" altLang="zh-TW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000" dirty="0">
                <a:solidFill>
                  <a:schemeClr val="accent2"/>
                </a:solidFill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各人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要照所得的恩賜彼此服侍，做神百般恩賜的好管家。 若有講道的，要按著神的聖言講；若有服侍人的，要按著神所賜的力量服侍，叫神在凡事上因耶穌基督得榮耀 </a:t>
            </a:r>
            <a:r>
              <a:rPr lang="en-US" altLang="zh-TW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-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原來榮耀、權能都是他的，直到永永遠遠！阿們。   彼前</a:t>
            </a:r>
            <a:r>
              <a:rPr lang="en-US" altLang="zh-TW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4:10-11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714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72386943-953D-42A1-9807-CF3BD5BC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C73FE8-7032-4F41-BDE5-6B00C6ACD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22" y="271878"/>
            <a:ext cx="5157839" cy="64008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屬靈恩賜的發掘和發揮</a:t>
            </a:r>
            <a:endParaRPr lang="en-US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F41D83-79A2-49FB-BCE8-098BEFE223F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1353" y="1183835"/>
            <a:ext cx="8581293" cy="5674165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認識生命中整體的恩賜</a:t>
            </a:r>
            <a:endParaRPr lang="en-US" altLang="zh-TW" sz="2400" dirty="0">
              <a:solidFill>
                <a:prstClr val="black">
                  <a:lumMod val="75000"/>
                  <a:lumOff val="25000"/>
                </a:prst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688975" lvl="2" indent="-346075">
              <a:spcBef>
                <a:spcPts val="0"/>
              </a:spcBef>
              <a:spcAft>
                <a:spcPts val="0"/>
              </a:spcAft>
            </a:pP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天生的能力</a:t>
            </a:r>
            <a:endParaRPr lang="en-US" altLang="zh-TW" sz="20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688975" lvl="2" indent="-346075">
              <a:spcBef>
                <a:spcPts val="0"/>
              </a:spcBef>
              <a:spcAft>
                <a:spcPts val="0"/>
              </a:spcAft>
            </a:pP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後天的能力</a:t>
            </a:r>
            <a:endParaRPr lang="en-US" altLang="zh-TW" sz="20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688975" lvl="2" indent="-346075">
              <a:spcBef>
                <a:spcPts val="0"/>
              </a:spcBef>
              <a:spcAft>
                <a:spcPts val="0"/>
              </a:spcAft>
            </a:pP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屬靈的恩賜</a:t>
            </a:r>
            <a:endParaRPr lang="en-US" altLang="zh-TW" sz="20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爭取機會預備自己</a:t>
            </a:r>
            <a:endParaRPr lang="en-US" altLang="zh-TW" sz="2400" dirty="0">
              <a:solidFill>
                <a:prstClr val="black">
                  <a:lumMod val="75000"/>
                  <a:lumOff val="25000"/>
                </a:prst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1800" dirty="0">
                <a:solidFill>
                  <a:schemeClr val="accent2"/>
                </a:solidFill>
              </a:rPr>
              <a:t>人應當以我們為基督的執事，為神奧祕事的管家。所求於管家的，是要他有忠心。 林前</a:t>
            </a:r>
            <a:r>
              <a:rPr lang="en-US" altLang="zh-TW" sz="1800" dirty="0">
                <a:solidFill>
                  <a:schemeClr val="accent2"/>
                </a:solidFill>
              </a:rPr>
              <a:t>4:1-2</a:t>
            </a:r>
            <a:endParaRPr lang="en-US" altLang="zh-TW" sz="66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積極參與侍奉主的工作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向神委身</a:t>
            </a:r>
            <a:endParaRPr lang="en-US" altLang="zh-TW" sz="2400" dirty="0">
              <a:solidFill>
                <a:prstClr val="black">
                  <a:lumMod val="75000"/>
                  <a:lumOff val="25000"/>
                </a:prst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1800" dirty="0">
                <a:solidFill>
                  <a:schemeClr val="accent2"/>
                </a:solidFill>
              </a:rPr>
              <a:t>所以弟兄們，我以神的慈悲勸你們，將身體獻上，當做活祭，是聖潔的，是神所喜悅的，你們如此侍奉乃是理所當然的。 </a:t>
            </a:r>
            <a:r>
              <a:rPr lang="en-US" altLang="zh-TW" sz="1800" b="1" baseline="30000" dirty="0">
                <a:solidFill>
                  <a:schemeClr val="accent2"/>
                </a:solidFill>
              </a:rPr>
              <a:t>2 </a:t>
            </a:r>
            <a:r>
              <a:rPr lang="zh-TW" altLang="en-US" sz="1800" dirty="0">
                <a:solidFill>
                  <a:schemeClr val="accent2"/>
                </a:solidFill>
              </a:rPr>
              <a:t>不要效法這個世界，只要心意更新而變化，叫你們察驗何為神的善良、純全、可喜悅的旨意。  羅</a:t>
            </a:r>
            <a:r>
              <a:rPr lang="en-US" altLang="zh-TW" sz="1800" dirty="0">
                <a:solidFill>
                  <a:schemeClr val="accent2"/>
                </a:solidFill>
              </a:rPr>
              <a:t>12:1-2</a:t>
            </a:r>
            <a:endParaRPr lang="en-US" altLang="zh-TW" sz="18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55892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219C2-AAB5-48BB-8E08-EA8F57E6C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06" y="448056"/>
            <a:ext cx="5157839" cy="640080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属灵恩赐调查表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A40FB-C6F3-42C0-A4B8-9336697938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622" y="1435608"/>
            <a:ext cx="8309532" cy="3977640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每道题分</a:t>
            </a:r>
            <a:r>
              <a:rPr lang="en-US" altLang="zh-CN" sz="2400" dirty="0"/>
              <a:t>0-5</a:t>
            </a:r>
            <a:r>
              <a:rPr lang="zh-CN" altLang="en-US" sz="2400" dirty="0"/>
              <a:t>分，</a:t>
            </a:r>
            <a:r>
              <a:rPr lang="en-US" altLang="zh-CN" sz="2400" dirty="0"/>
              <a:t>0</a:t>
            </a:r>
            <a:r>
              <a:rPr lang="zh-CN" altLang="en-US" sz="2400" dirty="0"/>
              <a:t>分是没有这样的能力或者恩赐，</a:t>
            </a:r>
            <a:r>
              <a:rPr lang="en-US" altLang="zh-CN" sz="2400" dirty="0"/>
              <a:t>1</a:t>
            </a:r>
            <a:r>
              <a:rPr lang="zh-CN" altLang="en-US" sz="2400" dirty="0"/>
              <a:t>分是比较少，</a:t>
            </a:r>
            <a:r>
              <a:rPr lang="en-US" altLang="zh-CN" sz="2400" dirty="0"/>
              <a:t>2</a:t>
            </a:r>
            <a:r>
              <a:rPr lang="zh-CN" altLang="en-US" sz="2400" dirty="0"/>
              <a:t>分是一般，</a:t>
            </a:r>
            <a:r>
              <a:rPr lang="en-US" altLang="zh-CN" sz="2400" dirty="0"/>
              <a:t>3</a:t>
            </a:r>
            <a:r>
              <a:rPr lang="zh-CN" altLang="en-US" sz="2400" dirty="0"/>
              <a:t>分是稍好，</a:t>
            </a:r>
            <a:r>
              <a:rPr lang="en-US" altLang="zh-CN" sz="2400" dirty="0"/>
              <a:t>4</a:t>
            </a:r>
            <a:r>
              <a:rPr lang="zh-CN" altLang="en-US" sz="2400" dirty="0"/>
              <a:t>分是比较好，</a:t>
            </a:r>
            <a:r>
              <a:rPr lang="en-US" altLang="zh-CN" sz="2400" dirty="0"/>
              <a:t>5</a:t>
            </a:r>
            <a:r>
              <a:rPr lang="zh-CN" altLang="en-US" sz="2400" dirty="0"/>
              <a:t>分是非常好。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9642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2649" y="480060"/>
            <a:ext cx="409359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409359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4E4E59-5427-4134-8040-FB6DFA597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108" y="992964"/>
            <a:ext cx="3847338" cy="4872067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02E5747-4551-4FC0-805B-53CA78C83E39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487552" y="992965"/>
            <a:ext cx="3847338" cy="48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16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2649" y="480060"/>
            <a:ext cx="409359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409359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46E3E-A0D0-4B53-8347-3CDB565FD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776" y="906996"/>
            <a:ext cx="3847338" cy="487206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4CC468-A72D-484E-BB1B-DE49107C54E5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487552" y="906996"/>
            <a:ext cx="3847338" cy="48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82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A61BBF4B-1897-46E3-94E7-947D3E473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EACC2B-F7B5-409D-917C-5F61E5332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屬靈恩賜的發揮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39376-72E4-4CD3-8001-872ED2BE14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228264"/>
            <a:ext cx="9144000" cy="550078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各人要照所得的恩賜彼此服事，作神百般恩賜的好管家。</a:t>
            </a:r>
            <a:r>
              <a:rPr lang="zh-TW" altLang="en-US" sz="16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彼前</a:t>
            </a:r>
            <a:r>
              <a:rPr lang="en-US" altLang="zh-TW" sz="16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</a:t>
            </a:r>
            <a:r>
              <a:rPr lang="zh-TW" altLang="en-US" sz="16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en-US" altLang="zh-TW" sz="16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10</a:t>
            </a:r>
          </a:p>
          <a:p>
            <a:pPr marL="342900" indent="-342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主耶穌說：多給誰，就向誰多取；多託誰，就向誰多要。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路</a:t>
            </a:r>
            <a:r>
              <a:rPr lang="en-US" altLang="zh-TW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12:48</a:t>
            </a:r>
          </a:p>
          <a:p>
            <a:pPr marL="342900" indent="-342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因為凡有的，還要加給他，叫他有餘；沒有的，連他所有的也要奪過來。  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太</a:t>
            </a:r>
            <a:r>
              <a:rPr lang="en-US" altLang="zh-TW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25:29 </a:t>
            </a:r>
            <a:r>
              <a:rPr lang="en-US" altLang="zh-TW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   </a:t>
            </a:r>
          </a:p>
          <a:p>
            <a:pPr marL="342900" indent="-342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好，你這又良善又忠心的僕人，你在不多的事上有忠心，我要把許多事派你管理；可以進來享受你主人的快樂。   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太 </a:t>
            </a:r>
            <a:r>
              <a:rPr lang="en-US" altLang="zh-TW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25:21,23</a:t>
            </a:r>
            <a:endParaRPr lang="en-US" altLang="zh-TW" sz="24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indent="-342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你這又惡又懶的僕人</a:t>
            </a:r>
            <a:r>
              <a:rPr lang="en-US" altLang="zh-TW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… 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把這無用的僕人丟在外面黑暗裡；在那裡必要哀哭切齒了。  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太</a:t>
            </a:r>
            <a:r>
              <a:rPr lang="en-US" altLang="zh-TW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25:26-30</a:t>
            </a:r>
          </a:p>
          <a:p>
            <a:pPr marL="342900" indent="-342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為此我提醒你、使你將神藉我按手所給你的恩賜、再如火挑旺起來。  </a:t>
            </a:r>
            <a:r>
              <a:rPr lang="zh-TW" altLang="en-US" sz="16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提後 </a:t>
            </a:r>
            <a:r>
              <a:rPr lang="en-US" altLang="zh-TW" sz="16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1:6  </a:t>
            </a:r>
            <a:endParaRPr lang="en-US" sz="1600" dirty="0">
              <a:solidFill>
                <a:schemeClr val="tx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141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EA835AB7-68A2-462F-B048-D72BA9C18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C73FE8-7032-4F41-BDE5-6B00C6ACD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04" y="136675"/>
            <a:ext cx="5157839" cy="64008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一</a:t>
            </a:r>
            <a:r>
              <a:rPr 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. </a:t>
            </a:r>
            <a:r>
              <a:rPr lang="zh-TW" altLang="en-US" sz="3200" u="sng" dirty="0">
                <a:latin typeface="SimHei" panose="02010609060101010101" pitchFamily="49" charset="-122"/>
                <a:ea typeface="SimHei" panose="02010609060101010101" pitchFamily="49" charset="-122"/>
              </a:rPr>
              <a:t>屬靈的恩賜</a:t>
            </a:r>
            <a:r>
              <a:rPr 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 (12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章</a:t>
            </a:r>
            <a:r>
              <a:rPr 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4DCFF-FFFB-46FE-95C7-6BC3F57E1F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2304" y="959060"/>
            <a:ext cx="8319392" cy="4523687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D.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身體的比喻</a:t>
            </a:r>
            <a:endParaRPr 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lvl="2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1.</a:t>
            </a:r>
            <a:r>
              <a:rPr lang="zh-TW" altLang="en-US" sz="24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多樣化</a:t>
            </a:r>
            <a:endParaRPr lang="en-US" sz="2400" dirty="0">
              <a:highlight>
                <a:srgbClr val="00FFFF"/>
              </a:highlight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lvl="2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2.</a:t>
            </a:r>
            <a:r>
              <a:rPr lang="zh-TW" altLang="en-US" sz="2400" dirty="0">
                <a:highlight>
                  <a:srgbClr val="00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合一性</a:t>
            </a:r>
            <a:endParaRPr lang="en-US" sz="2400" dirty="0">
              <a:highlight>
                <a:srgbClr val="00FF00"/>
              </a:highlight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lvl="2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3.</a:t>
            </a:r>
            <a:r>
              <a:rPr lang="zh-TW" altLang="en-US" sz="2400" dirty="0">
                <a:highlight>
                  <a:srgbClr val="C0C0C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互相配搭</a:t>
            </a:r>
            <a:endParaRPr lang="en-US" sz="2400" dirty="0">
              <a:highlight>
                <a:srgbClr val="C0C0C0"/>
              </a:highlight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lvl="2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4.</a:t>
            </a:r>
            <a:r>
              <a:rPr lang="zh-TW" altLang="en-US" sz="2400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互相依賴</a:t>
            </a:r>
            <a:endParaRPr lang="en-US" sz="2400" dirty="0">
              <a:highlight>
                <a:srgbClr val="FFFF00"/>
              </a:highlight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D3ECAF-5929-44EC-9F9D-BDDF44E33D7A}"/>
              </a:ext>
            </a:extLst>
          </p:cNvPr>
          <p:cNvSpPr/>
          <p:nvPr/>
        </p:nvSpPr>
        <p:spPr>
          <a:xfrm>
            <a:off x="2657232" y="1138771"/>
            <a:ext cx="6385169" cy="5582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12 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就如</a:t>
            </a:r>
            <a:r>
              <a:rPr lang="zh-TW" altLang="en-US" sz="2000" dirty="0">
                <a:solidFill>
                  <a:schemeClr val="accent2"/>
                </a:solidFill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身子是一個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，卻有許多肢體，而且肢體雖多，仍是一個身子；基督也是這樣。 </a:t>
            </a:r>
            <a:r>
              <a:rPr lang="en-US" altLang="zh-TW" sz="20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13 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我們不拘是</a:t>
            </a:r>
            <a:r>
              <a:rPr lang="zh-TW" altLang="en-US" sz="2000" u="sng" dirty="0">
                <a:solidFill>
                  <a:schemeClr val="accent2"/>
                </a:solidFill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猶太</a:t>
            </a:r>
            <a:r>
              <a:rPr lang="zh-TW" altLang="en-US" sz="2000" dirty="0">
                <a:solidFill>
                  <a:schemeClr val="accent2"/>
                </a:solidFill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人，是</a:t>
            </a:r>
            <a:r>
              <a:rPr lang="zh-TW" altLang="en-US" sz="2000" u="sng" dirty="0">
                <a:solidFill>
                  <a:schemeClr val="accent2"/>
                </a:solidFill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希臘</a:t>
            </a:r>
            <a:r>
              <a:rPr lang="zh-TW" altLang="en-US" sz="2000" dirty="0">
                <a:solidFill>
                  <a:schemeClr val="accent2"/>
                </a:solidFill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人，是為奴的，是自主的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，都從一位聖靈受洗，成了</a:t>
            </a:r>
            <a:r>
              <a:rPr lang="zh-TW" altLang="en-US" sz="2000" dirty="0">
                <a:solidFill>
                  <a:schemeClr val="accent2"/>
                </a:solidFill>
                <a:highlight>
                  <a:srgbClr val="00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一個身體，飲於一位聖靈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 </a:t>
            </a:r>
            <a:r>
              <a:rPr lang="en-US" altLang="zh-TW" sz="20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14 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身子原不是一個肢體，乃是許多肢體。 </a:t>
            </a:r>
            <a:r>
              <a:rPr lang="en-US" altLang="zh-TW" sz="20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15 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設若腳說：「我不是手，所以不屬乎身子」，它不能因此就不屬乎身子。 </a:t>
            </a:r>
            <a:r>
              <a:rPr lang="en-US" altLang="zh-TW" sz="20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16 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設若耳說：「我不是眼，所以不屬乎身子」，它也不能因此就不屬乎身子。 </a:t>
            </a:r>
            <a:r>
              <a:rPr lang="en-US" altLang="zh-TW" sz="20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17 </a:t>
            </a:r>
            <a:r>
              <a:rPr lang="zh-TW" altLang="en-US" sz="2000" dirty="0">
                <a:solidFill>
                  <a:schemeClr val="accent2"/>
                </a:solidFill>
                <a:highlight>
                  <a:srgbClr val="C0C0C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若全身是眼，從哪裡聽聲呢？若全身是耳，從哪裡聞味呢？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 </a:t>
            </a:r>
            <a:r>
              <a:rPr lang="en-US" altLang="zh-TW" sz="20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18 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但如今，神隨自己的意思把肢體俱各安排在身上了。 </a:t>
            </a:r>
            <a:r>
              <a:rPr lang="en-US" altLang="zh-TW" sz="20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19 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若都是一個肢體，身子在哪裡呢？ </a:t>
            </a:r>
            <a:r>
              <a:rPr lang="en-US" altLang="zh-TW" sz="20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20 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但如今肢體是多的，</a:t>
            </a:r>
            <a:r>
              <a:rPr lang="zh-TW" altLang="en-US" sz="2000" dirty="0">
                <a:solidFill>
                  <a:schemeClr val="accent2"/>
                </a:solidFill>
                <a:highlight>
                  <a:srgbClr val="00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身子卻是一個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 </a:t>
            </a:r>
            <a:r>
              <a:rPr lang="en-US" altLang="zh-TW" sz="20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21 </a:t>
            </a:r>
            <a:r>
              <a:rPr lang="zh-TW" altLang="en-US" sz="2000" dirty="0">
                <a:solidFill>
                  <a:schemeClr val="accent2"/>
                </a:solidFill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眼不能對手說：「我用不著你。」頭也不能對腳說：「我用不著你。」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 </a:t>
            </a:r>
            <a:endParaRPr lang="en-US" sz="20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6" name="Picture 2" descr="Image result for 身體">
            <a:extLst>
              <a:ext uri="{FF2B5EF4-FFF2-40B4-BE49-F238E27FC236}">
                <a16:creationId xmlns:a16="http://schemas.microsoft.com/office/drawing/2014/main" id="{F811DDD6-E61F-41AB-B249-AFE025095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4" b="10935"/>
          <a:stretch/>
        </p:blipFill>
        <p:spPr bwMode="auto">
          <a:xfrm>
            <a:off x="11595" y="3989239"/>
            <a:ext cx="2544038" cy="29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AA797E8B-DE87-42EA-8357-5CAA75CFDF02}"/>
              </a:ext>
            </a:extLst>
          </p:cNvPr>
          <p:cNvSpPr/>
          <p:nvPr/>
        </p:nvSpPr>
        <p:spPr>
          <a:xfrm>
            <a:off x="4162419" y="829128"/>
            <a:ext cx="992553" cy="414535"/>
          </a:xfrm>
          <a:prstGeom prst="wedgeRectCallout">
            <a:avLst>
              <a:gd name="adj1" fmla="val -79101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教會</a:t>
            </a:r>
            <a:endParaRPr 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25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手饰">
            <a:extLst>
              <a:ext uri="{FF2B5EF4-FFF2-40B4-BE49-F238E27FC236}">
                <a16:creationId xmlns:a16="http://schemas.microsoft.com/office/drawing/2014/main" id="{AF7577EE-481B-4660-B3D1-D037915E0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2154" cy="414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短板">
            <a:extLst>
              <a:ext uri="{FF2B5EF4-FFF2-40B4-BE49-F238E27FC236}">
                <a16:creationId xmlns:a16="http://schemas.microsoft.com/office/drawing/2014/main" id="{3444D756-A4CC-429D-B125-201EA825298E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65" y="4422044"/>
            <a:ext cx="2435956" cy="243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217FAA-42FD-483C-8D2D-C819B9BC094E}"/>
              </a:ext>
            </a:extLst>
          </p:cNvPr>
          <p:cNvSpPr/>
          <p:nvPr/>
        </p:nvSpPr>
        <p:spPr>
          <a:xfrm>
            <a:off x="4227985" y="1279090"/>
            <a:ext cx="4648200" cy="3902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baseline="30000" dirty="0">
                <a:solidFill>
                  <a:srgbClr val="000000"/>
                </a:solidFill>
                <a:latin typeface="system-ui"/>
              </a:rPr>
              <a:t>22 </a:t>
            </a:r>
            <a:r>
              <a:rPr lang="zh-TW" altLang="en-US" sz="2400" dirty="0">
                <a:solidFill>
                  <a:srgbClr val="000000"/>
                </a:solidFill>
                <a:latin typeface="system-ui"/>
              </a:rPr>
              <a:t>不但如此，身上肢體人以為軟弱的，更是不可少的； </a:t>
            </a:r>
            <a:r>
              <a:rPr lang="en-US" altLang="zh-TW" sz="2400" b="1" baseline="30000" dirty="0">
                <a:solidFill>
                  <a:srgbClr val="000000"/>
                </a:solidFill>
                <a:latin typeface="system-ui"/>
              </a:rPr>
              <a:t>23 </a:t>
            </a:r>
            <a:r>
              <a:rPr lang="zh-TW" altLang="en-US" sz="2400" dirty="0">
                <a:solidFill>
                  <a:srgbClr val="000000"/>
                </a:solidFill>
                <a:latin typeface="system-ui"/>
              </a:rPr>
              <a:t>身上肢體我們看為不體面的，越發給它加上體面；不俊美的，越發得著俊美； </a:t>
            </a:r>
            <a:r>
              <a:rPr lang="en-US" altLang="zh-TW" sz="2400" b="1" baseline="30000" dirty="0">
                <a:solidFill>
                  <a:srgbClr val="000000"/>
                </a:solidFill>
                <a:latin typeface="system-ui"/>
              </a:rPr>
              <a:t>24 </a:t>
            </a:r>
            <a:r>
              <a:rPr lang="zh-TW" altLang="en-US" sz="2400" dirty="0">
                <a:solidFill>
                  <a:srgbClr val="000000"/>
                </a:solidFill>
                <a:latin typeface="system-ui"/>
              </a:rPr>
              <a:t>我們俊美的肢體，自然用不著裝飾。但神配搭這身子，把加倍的體面給那有缺欠的肢體，</a:t>
            </a:r>
            <a:endParaRPr lang="en-US" sz="2400" dirty="0"/>
          </a:p>
        </p:txBody>
      </p:sp>
      <p:pic>
        <p:nvPicPr>
          <p:cNvPr id="5" name="Picture 2" descr="Image result for puzzle missing 1 piece">
            <a:extLst>
              <a:ext uri="{FF2B5EF4-FFF2-40B4-BE49-F238E27FC236}">
                <a16:creationId xmlns:a16="http://schemas.microsoft.com/office/drawing/2014/main" id="{5D1FFEFD-4781-4DF3-8F8E-F4C2E95B3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21028"/>
            <a:ext cx="2227384" cy="314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318429-00F1-4945-ADF7-0382ED70BAF2}"/>
              </a:ext>
            </a:extLst>
          </p:cNvPr>
          <p:cNvSpPr txBox="1"/>
          <p:nvPr/>
        </p:nvSpPr>
        <p:spPr>
          <a:xfrm>
            <a:off x="97692" y="5470327"/>
            <a:ext cx="203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缺一不可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1CA62C-6694-4502-AE8D-C57DFB7FC323}"/>
              </a:ext>
            </a:extLst>
          </p:cNvPr>
          <p:cNvSpPr txBox="1"/>
          <p:nvPr/>
        </p:nvSpPr>
        <p:spPr>
          <a:xfrm>
            <a:off x="2352292" y="4255034"/>
            <a:ext cx="187569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短板效應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371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73FE8-7032-4F41-BDE5-6B00C6AC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一</a:t>
            </a:r>
            <a:r>
              <a:rPr 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. </a:t>
            </a:r>
            <a:r>
              <a:rPr lang="zh-TW" altLang="en-US" sz="2800" b="1" u="sng" dirty="0">
                <a:latin typeface="SimHei" panose="02010609060101010101" pitchFamily="49" charset="-122"/>
                <a:ea typeface="SimHei" panose="02010609060101010101" pitchFamily="49" charset="-122"/>
              </a:rPr>
              <a:t>屬靈的恩賜</a:t>
            </a:r>
            <a:r>
              <a:rPr 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  </a:t>
            </a:r>
            <a:r>
              <a:rPr 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(12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章</a:t>
            </a:r>
            <a:r>
              <a:rPr 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4DCFF-FFFB-46FE-95C7-6BC3F57E1F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622" y="1347957"/>
            <a:ext cx="8319392" cy="3767027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E.</a:t>
            </a:r>
            <a:r>
              <a:rPr lang="zh-TW" altLang="en-US" sz="2400" dirty="0"/>
              <a:t>較為「列前」的恩賜</a:t>
            </a:r>
            <a:endParaRPr lang="en-US" sz="2400" dirty="0"/>
          </a:p>
          <a:p>
            <a:pPr marL="342900" lvl="2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1.</a:t>
            </a:r>
            <a:r>
              <a:rPr lang="zh-TW" altLang="en-US" sz="2400" dirty="0"/>
              <a:t> 使徒</a:t>
            </a:r>
            <a:endParaRPr lang="en-US" sz="2400" dirty="0"/>
          </a:p>
          <a:p>
            <a:pPr marL="342900" lvl="2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2.</a:t>
            </a:r>
            <a:r>
              <a:rPr lang="zh-TW" altLang="en-US" sz="2400" dirty="0"/>
              <a:t> 先知</a:t>
            </a:r>
            <a:endParaRPr lang="en-US" sz="2400" dirty="0"/>
          </a:p>
          <a:p>
            <a:pPr marL="342900" lvl="2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3.</a:t>
            </a:r>
            <a:r>
              <a:rPr lang="zh-TW" altLang="en-US" sz="2400" dirty="0"/>
              <a:t> 教師</a:t>
            </a:r>
            <a:endParaRPr lang="en-US" sz="2400" dirty="0"/>
          </a:p>
          <a:p>
            <a:pPr marL="342900" lvl="2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4.</a:t>
            </a:r>
            <a:r>
              <a:rPr lang="zh-TW" altLang="en-US" sz="2400" dirty="0"/>
              <a:t> 其次</a:t>
            </a:r>
            <a:r>
              <a:rPr lang="en-US" sz="2400" dirty="0"/>
              <a:t>...</a:t>
            </a:r>
            <a:r>
              <a:rPr lang="zh-TW" altLang="en-US" sz="2400" dirty="0"/>
              <a:t>行異能</a:t>
            </a:r>
            <a:endParaRPr lang="en-US" altLang="zh-TW" sz="2400" dirty="0"/>
          </a:p>
          <a:p>
            <a:pPr marL="342900" lvl="2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dirty="0"/>
              <a:t>5.</a:t>
            </a:r>
            <a:r>
              <a:rPr lang="zh-TW" altLang="en-US" sz="2400" dirty="0"/>
              <a:t> 再次</a:t>
            </a:r>
            <a:r>
              <a:rPr lang="en-US" altLang="zh-TW" sz="2400" dirty="0"/>
              <a:t>…</a:t>
            </a:r>
            <a:r>
              <a:rPr lang="zh-TW" altLang="en-US" sz="2400" dirty="0"/>
              <a:t>醫病、幫助人、治理、說方言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D653FF-172B-4458-9430-DDEDC2FF28B6}"/>
              </a:ext>
            </a:extLst>
          </p:cNvPr>
          <p:cNvSpPr/>
          <p:nvPr/>
        </p:nvSpPr>
        <p:spPr>
          <a:xfrm>
            <a:off x="2095245" y="2375446"/>
            <a:ext cx="6792244" cy="47666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4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4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教會</a:t>
            </a:r>
            <a:r>
              <a:rPr lang="en-US" altLang="zh-TW" sz="24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TW" altLang="en-US" sz="24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被建造在使徒和先知的根基上</a:t>
            </a:r>
            <a:r>
              <a:rPr lang="en-US" altLang="zh-TW" sz="24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…(</a:t>
            </a:r>
            <a:r>
              <a:rPr lang="zh-TW" altLang="en-US" sz="24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弗</a:t>
            </a:r>
            <a:r>
              <a:rPr lang="en-US" altLang="zh-TW" sz="24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2:20)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C60AE35-9842-4182-A58D-FA2F5E76C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67251"/>
              </p:ext>
            </p:extLst>
          </p:nvPr>
        </p:nvGraphicFramePr>
        <p:xfrm>
          <a:off x="404622" y="5172428"/>
          <a:ext cx="8233856" cy="970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040">
                  <a:extLst>
                    <a:ext uri="{9D8B030D-6E8A-4147-A177-3AD203B41FA5}">
                      <a16:colId xmlns:a16="http://schemas.microsoft.com/office/drawing/2014/main" val="1120080936"/>
                    </a:ext>
                  </a:extLst>
                </a:gridCol>
                <a:gridCol w="5754816">
                  <a:extLst>
                    <a:ext uri="{9D8B030D-6E8A-4147-A177-3AD203B41FA5}">
                      <a16:colId xmlns:a16="http://schemas.microsoft.com/office/drawing/2014/main" val="1673480183"/>
                    </a:ext>
                  </a:extLst>
                </a:gridCol>
              </a:tblGrid>
              <a:tr h="426409">
                <a:tc>
                  <a:txBody>
                    <a:bodyPr/>
                    <a:lstStyle/>
                    <a:p>
                      <a:pPr marL="233363" indent="-233363" algn="l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幫助人的</a:t>
                      </a:r>
                      <a:endParaRPr lang="en-US" altLang="zh-TW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照顧貧窮</a:t>
                      </a:r>
                      <a:r>
                        <a:rPr lang="en-US" altLang="zh-TW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,</a:t>
                      </a:r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軟弱</a:t>
                      </a:r>
                      <a:r>
                        <a:rPr lang="en-US" altLang="zh-TW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,</a:t>
                      </a:r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患病</a:t>
                      </a:r>
                      <a:r>
                        <a:rPr lang="en-US" altLang="zh-TW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,</a:t>
                      </a:r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有需要的人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458624"/>
                  </a:ext>
                </a:extLst>
              </a:tr>
              <a:tr h="512845">
                <a:tc>
                  <a:txBody>
                    <a:bodyPr/>
                    <a:lstStyle/>
                    <a:p>
                      <a:pPr marL="233363" indent="-233363" algn="l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治理事的</a:t>
                      </a:r>
                      <a:endParaRPr lang="en-US" altLang="zh-TW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管理教會的行政事務的人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00208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8CD7CBD-D8AC-4374-97DE-74AB1C9F4A2D}"/>
              </a:ext>
            </a:extLst>
          </p:cNvPr>
          <p:cNvSpPr/>
          <p:nvPr/>
        </p:nvSpPr>
        <p:spPr>
          <a:xfrm>
            <a:off x="6380480" y="4370864"/>
            <a:ext cx="1722404" cy="47666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排最後</a:t>
            </a:r>
            <a:endParaRPr lang="en-US" altLang="zh-TW" sz="24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FC3261-D4C9-4CEF-AC5B-7A5CD58E41CD}"/>
              </a:ext>
            </a:extLst>
          </p:cNvPr>
          <p:cNvSpPr/>
          <p:nvPr/>
        </p:nvSpPr>
        <p:spPr>
          <a:xfrm>
            <a:off x="2095245" y="6220107"/>
            <a:ext cx="485261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zh-TW" altLang="en-US" sz="2800" dirty="0">
                <a:solidFill>
                  <a:srgbClr val="000000"/>
                </a:solidFill>
                <a:latin typeface="system-ui"/>
              </a:rPr>
              <a:t>你們要切切地求那更大的恩賜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ED07B2-6976-4FD4-B18E-8EBC0D114D23}"/>
              </a:ext>
            </a:extLst>
          </p:cNvPr>
          <p:cNvSpPr/>
          <p:nvPr/>
        </p:nvSpPr>
        <p:spPr>
          <a:xfrm>
            <a:off x="4962769" y="4384431"/>
            <a:ext cx="1086339" cy="4766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5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8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72386943-953D-42A1-9807-CF3BD5BC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C73FE8-7032-4F41-BDE5-6B00C6AC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背景</a:t>
            </a:r>
            <a:endParaRPr lang="en-US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4DCFF-FFFB-46FE-95C7-6BC3F57E1F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906" y="1543760"/>
            <a:ext cx="8319392" cy="465948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論到屬靈的恩賜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哥林多信徒认为「恩赐」就是「属灵的」的标志，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特別是說方言是有聖靈同在和聖靈能力的最確實的凭據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因此高举恩赐，轻视属灵品德的操练，用属灵的外表来掩盖高举自己的实际 。因此，保罗希望他们能明白，「恩赐」并不代表「属灵的」生命，追求恩赐与追求属灵生命的长进是完全不同的两回事。</a:t>
            </a:r>
            <a:endParaRPr lang="en-US" sz="6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4447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73FE8-7032-4F41-BDE5-6B00C6ACD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06" y="448056"/>
            <a:ext cx="8247572" cy="640080"/>
          </a:xfrm>
        </p:spPr>
        <p:txBody>
          <a:bodyPr anchor="ctr">
            <a:noAutofit/>
          </a:bodyPr>
          <a:lstStyle/>
          <a:p>
            <a:r>
              <a:rPr lang="zh-TW" altLang="en-US" sz="2400" dirty="0"/>
              <a:t>你們要切切地求那更大的恩賜。我現今把最妙的道指示你們。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4DCFF-FFFB-46FE-95C7-6BC3F57E1F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2304" y="1414573"/>
            <a:ext cx="8319392" cy="3767027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更大的恩賜</a:t>
            </a:r>
            <a:r>
              <a:rPr lang="en-US" altLang="zh-TW" sz="2400" dirty="0"/>
              <a:t>:</a:t>
            </a:r>
            <a:r>
              <a:rPr lang="zh-TW" altLang="en-US" sz="2400" dirty="0"/>
              <a:t> 更能造就人</a:t>
            </a:r>
            <a:r>
              <a:rPr lang="en-US" altLang="zh-TW" sz="2400" dirty="0"/>
              <a:t>,</a:t>
            </a:r>
            <a:r>
              <a:rPr lang="zh-TW" altLang="en-US" sz="2400" dirty="0"/>
              <a:t> 造就教會的恩賜 </a:t>
            </a:r>
            <a:r>
              <a:rPr lang="en-US" altLang="zh-TW" sz="2400" dirty="0"/>
              <a:t>(14:12)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哥林多信徒追求講方言</a:t>
            </a:r>
            <a:r>
              <a:rPr lang="en-US" altLang="zh-TW" sz="2400" dirty="0"/>
              <a:t>,</a:t>
            </a:r>
            <a:r>
              <a:rPr lang="zh-TW" altLang="en-US" sz="2400" dirty="0"/>
              <a:t> 動機是要取得更重要的地位</a:t>
            </a:r>
            <a:endParaRPr lang="en-US" altLang="zh-TW" sz="2400" dirty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保羅強調要追求更大的恩賜</a:t>
            </a:r>
            <a:r>
              <a:rPr lang="en-US" altLang="zh-TW" sz="2400" dirty="0"/>
              <a:t>,</a:t>
            </a:r>
            <a:r>
              <a:rPr lang="zh-TW" altLang="en-US" sz="2400" dirty="0"/>
              <a:t>但愛之道才是正確運用屬靈恩賜的途徑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FC3261-D4C9-4CEF-AC5B-7A5CD58E41CD}"/>
              </a:ext>
            </a:extLst>
          </p:cNvPr>
          <p:cNvSpPr/>
          <p:nvPr/>
        </p:nvSpPr>
        <p:spPr>
          <a:xfrm>
            <a:off x="2138013" y="4504446"/>
            <a:ext cx="485261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zh-TW" altLang="en-US" sz="2800" dirty="0">
                <a:solidFill>
                  <a:srgbClr val="000000"/>
                </a:solidFill>
                <a:latin typeface="system-ui"/>
              </a:rPr>
              <a:t>你們要切切地求那更大的恩賜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BE85C3-4FFA-4C50-804C-48772F03841E}"/>
              </a:ext>
            </a:extLst>
          </p:cNvPr>
          <p:cNvSpPr/>
          <p:nvPr/>
        </p:nvSpPr>
        <p:spPr>
          <a:xfrm>
            <a:off x="1960146" y="5818331"/>
            <a:ext cx="5109091" cy="58477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/>
            <a:r>
              <a:rPr lang="zh-TW" altLang="en-US" sz="3200" dirty="0"/>
              <a:t>我現今把最妙的道指示你們</a:t>
            </a:r>
            <a:endParaRPr lang="en-US" sz="3200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201C396B-0D63-42BC-BCC3-56354B5ECB2C}"/>
              </a:ext>
            </a:extLst>
          </p:cNvPr>
          <p:cNvSpPr/>
          <p:nvPr/>
        </p:nvSpPr>
        <p:spPr>
          <a:xfrm>
            <a:off x="4287869" y="5181600"/>
            <a:ext cx="304800" cy="52497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>
            <a:extLst>
              <a:ext uri="{FF2B5EF4-FFF2-40B4-BE49-F238E27FC236}">
                <a16:creationId xmlns:a16="http://schemas.microsoft.com/office/drawing/2014/main" id="{9699B0FD-11C2-4BAA-8925-6272B6C07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92113"/>
            <a:ext cx="6429375" cy="595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311275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833563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35585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我若能說</a:t>
            </a: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萬人的方言，並天使的話語</a:t>
            </a: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，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卻沒有愛，我就成了鳴的鑼，響的鈸一般。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我若有</a:t>
            </a: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先知講道之能</a:t>
            </a: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，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也</a:t>
            </a: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明白各樣的奧祕</a:t>
            </a: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，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各樣的知識</a:t>
            </a: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，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而且有</a:t>
            </a: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全備的信</a:t>
            </a: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，叫我能夠移山，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卻沒有愛，我就算不得什麼。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我若</a:t>
            </a: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將所有的賙濟窮人</a:t>
            </a: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，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又</a:t>
            </a: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捨己身叫人焚燒</a:t>
            </a: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，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5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卻沒有愛，仍然於我無益。</a:t>
            </a:r>
          </a:p>
        </p:txBody>
      </p:sp>
      <p:sp>
        <p:nvSpPr>
          <p:cNvPr id="12293" name="AutoShape 5" descr="Blue tissue paper">
            <a:extLst>
              <a:ext uri="{FF2B5EF4-FFF2-40B4-BE49-F238E27FC236}">
                <a16:creationId xmlns:a16="http://schemas.microsoft.com/office/drawing/2014/main" id="{ECF125E4-0488-40C7-A81A-EA9F7E839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404813"/>
            <a:ext cx="1295400" cy="576262"/>
          </a:xfrm>
          <a:prstGeom prst="wedgeRectCallout">
            <a:avLst>
              <a:gd name="adj1" fmla="val -83944"/>
              <a:gd name="adj2" fmla="val -5648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說方言</a:t>
            </a:r>
          </a:p>
        </p:txBody>
      </p:sp>
      <p:sp>
        <p:nvSpPr>
          <p:cNvPr id="12294" name="AutoShape 6" descr="Blue tissue paper">
            <a:extLst>
              <a:ext uri="{FF2B5EF4-FFF2-40B4-BE49-F238E27FC236}">
                <a16:creationId xmlns:a16="http://schemas.microsoft.com/office/drawing/2014/main" id="{894F1D07-4A2E-47C2-8ACB-1AF02B8EA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1627188"/>
            <a:ext cx="1295400" cy="576262"/>
          </a:xfrm>
          <a:prstGeom prst="wedgeRectCallout">
            <a:avLst>
              <a:gd name="adj1" fmla="val -81986"/>
              <a:gd name="adj2" fmla="val -12259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說預言</a:t>
            </a:r>
          </a:p>
        </p:txBody>
      </p:sp>
      <p:sp>
        <p:nvSpPr>
          <p:cNvPr id="12295" name="AutoShape 7" descr="Blue tissue paper">
            <a:extLst>
              <a:ext uri="{FF2B5EF4-FFF2-40B4-BE49-F238E27FC236}">
                <a16:creationId xmlns:a16="http://schemas.microsoft.com/office/drawing/2014/main" id="{41A07292-AA4F-4FBB-ADC0-FCC0CC8F4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6" y="2276476"/>
            <a:ext cx="1873250" cy="576262"/>
          </a:xfrm>
          <a:prstGeom prst="wedgeRectCallout">
            <a:avLst>
              <a:gd name="adj1" fmla="val -70185"/>
              <a:gd name="adj2" fmla="val -11981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智慧的言語</a:t>
            </a:r>
            <a:endParaRPr kumimoji="1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2296" name="AutoShape 8" descr="Blue tissue paper">
            <a:extLst>
              <a:ext uri="{FF2B5EF4-FFF2-40B4-BE49-F238E27FC236}">
                <a16:creationId xmlns:a16="http://schemas.microsoft.com/office/drawing/2014/main" id="{A9156CCE-9573-435A-8915-0E8DF63EF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2924175"/>
            <a:ext cx="1584325" cy="576263"/>
          </a:xfrm>
          <a:prstGeom prst="wedgeRectCallout">
            <a:avLst>
              <a:gd name="adj1" fmla="val -78556"/>
              <a:gd name="adj2" fmla="val -1859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知識的言語</a:t>
            </a:r>
          </a:p>
        </p:txBody>
      </p:sp>
      <p:sp>
        <p:nvSpPr>
          <p:cNvPr id="12297" name="AutoShape 9" descr="Blue tissue paper">
            <a:extLst>
              <a:ext uri="{FF2B5EF4-FFF2-40B4-BE49-F238E27FC236}">
                <a16:creationId xmlns:a16="http://schemas.microsoft.com/office/drawing/2014/main" id="{4E14CF80-6915-4B6B-BABA-1E2440DC9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475" y="3429000"/>
            <a:ext cx="1606550" cy="576263"/>
          </a:xfrm>
          <a:prstGeom prst="wedgeRectCallout">
            <a:avLst>
              <a:gd name="adj1" fmla="val -78621"/>
              <a:gd name="adj2" fmla="val -9778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信心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,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行異能</a:t>
            </a:r>
          </a:p>
        </p:txBody>
      </p:sp>
      <p:sp>
        <p:nvSpPr>
          <p:cNvPr id="12298" name="AutoShape 10" descr="Stationery">
            <a:extLst>
              <a:ext uri="{FF2B5EF4-FFF2-40B4-BE49-F238E27FC236}">
                <a16:creationId xmlns:a16="http://schemas.microsoft.com/office/drawing/2014/main" id="{A89D8120-0824-431D-8D35-494F60060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4652963"/>
            <a:ext cx="935038" cy="576262"/>
          </a:xfrm>
          <a:prstGeom prst="wedgeRectCallout">
            <a:avLst>
              <a:gd name="adj1" fmla="val -97028"/>
              <a:gd name="adj2" fmla="val -14463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施捨</a:t>
            </a:r>
          </a:p>
        </p:txBody>
      </p:sp>
      <p:sp>
        <p:nvSpPr>
          <p:cNvPr id="12299" name="AutoShape 11" descr="Stationery">
            <a:extLst>
              <a:ext uri="{FF2B5EF4-FFF2-40B4-BE49-F238E27FC236}">
                <a16:creationId xmlns:a16="http://schemas.microsoft.com/office/drawing/2014/main" id="{56F32437-95F5-4488-A681-B5D065207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3" y="5300663"/>
            <a:ext cx="935037" cy="576262"/>
          </a:xfrm>
          <a:prstGeom prst="wedgeRectCallout">
            <a:avLst>
              <a:gd name="adj1" fmla="val -97028"/>
              <a:gd name="adj2" fmla="val -14463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殉道</a:t>
            </a:r>
          </a:p>
        </p:txBody>
      </p:sp>
      <p:sp>
        <p:nvSpPr>
          <p:cNvPr id="12300" name="AutoShape 12">
            <a:extLst>
              <a:ext uri="{FF2B5EF4-FFF2-40B4-BE49-F238E27FC236}">
                <a16:creationId xmlns:a16="http://schemas.microsoft.com/office/drawing/2014/main" id="{B545F88D-F775-4EDB-9451-7B7661497EA8}"/>
              </a:ext>
            </a:extLst>
          </p:cNvPr>
          <p:cNvSpPr>
            <a:spLocks/>
          </p:cNvSpPr>
          <p:nvPr/>
        </p:nvSpPr>
        <p:spPr bwMode="auto">
          <a:xfrm>
            <a:off x="7956550" y="404813"/>
            <a:ext cx="215900" cy="4032250"/>
          </a:xfrm>
          <a:prstGeom prst="rightBrace">
            <a:avLst>
              <a:gd name="adj1" fmla="val 155637"/>
              <a:gd name="adj2" fmla="val 50000"/>
            </a:avLst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12301" name="Text Box 13">
            <a:extLst>
              <a:ext uri="{FF2B5EF4-FFF2-40B4-BE49-F238E27FC236}">
                <a16:creationId xmlns:a16="http://schemas.microsoft.com/office/drawing/2014/main" id="{5E53BA6D-0070-486C-A57D-64FC0658D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549275"/>
            <a:ext cx="4889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賜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  <a:t>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揮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致</a:t>
            </a:r>
          </a:p>
        </p:txBody>
      </p:sp>
      <p:sp>
        <p:nvSpPr>
          <p:cNvPr id="12302" name="AutoShape 14">
            <a:extLst>
              <a:ext uri="{FF2B5EF4-FFF2-40B4-BE49-F238E27FC236}">
                <a16:creationId xmlns:a16="http://schemas.microsoft.com/office/drawing/2014/main" id="{3BC4D4F5-5A97-42FD-A1F2-4D781FB22609}"/>
              </a:ext>
            </a:extLst>
          </p:cNvPr>
          <p:cNvSpPr>
            <a:spLocks/>
          </p:cNvSpPr>
          <p:nvPr/>
        </p:nvSpPr>
        <p:spPr bwMode="auto">
          <a:xfrm>
            <a:off x="5724525" y="4724400"/>
            <a:ext cx="215900" cy="1584325"/>
          </a:xfrm>
          <a:prstGeom prst="rightBrace">
            <a:avLst>
              <a:gd name="adj1" fmla="val 61152"/>
              <a:gd name="adj2" fmla="val 50000"/>
            </a:avLst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12303" name="Text Box 15">
            <a:extLst>
              <a:ext uri="{FF2B5EF4-FFF2-40B4-BE49-F238E27FC236}">
                <a16:creationId xmlns:a16="http://schemas.microsoft.com/office/drawing/2014/main" id="{2A67D9BD-AF47-42F3-A414-D7C8E3605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5013325"/>
            <a:ext cx="201295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見證信仰，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付上最大代價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8D2CB-4DD8-47C0-976C-8C1118CDEBAB}"/>
              </a:ext>
            </a:extLst>
          </p:cNvPr>
          <p:cNvSpPr txBox="1"/>
          <p:nvPr/>
        </p:nvSpPr>
        <p:spPr>
          <a:xfrm>
            <a:off x="228283" y="6353176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* 聖經簡報站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7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12301" grpId="0"/>
      <p:bldP spid="1230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91C3D4-422E-445E-ACD0-17653D47EB31}"/>
              </a:ext>
            </a:extLst>
          </p:cNvPr>
          <p:cNvSpPr/>
          <p:nvPr/>
        </p:nvSpPr>
        <p:spPr>
          <a:xfrm>
            <a:off x="482599" y="1829415"/>
            <a:ext cx="8178800" cy="193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b="1" baseline="30000" dirty="0">
                <a:solidFill>
                  <a:srgbClr val="FF9B45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22 </a:t>
            </a:r>
            <a:r>
              <a:rPr lang="zh-TW" altLang="en-US" sz="2800" dirty="0">
                <a:solidFill>
                  <a:srgbClr val="FF9B45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聖靈所結的果子，就是仁愛、喜樂、和平、忍耐、恩慈、良善、信實、 </a:t>
            </a:r>
            <a:r>
              <a:rPr lang="en-US" altLang="zh-TW" sz="2800" b="1" baseline="30000" dirty="0">
                <a:solidFill>
                  <a:srgbClr val="FF9B45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23 </a:t>
            </a:r>
            <a:r>
              <a:rPr lang="zh-TW" altLang="en-US" sz="2800" dirty="0">
                <a:solidFill>
                  <a:srgbClr val="FF9B45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溫柔、節制；這樣的事沒有律法禁止。   加</a:t>
            </a:r>
            <a:r>
              <a:rPr lang="en-US" altLang="zh-TW" sz="2800" dirty="0">
                <a:solidFill>
                  <a:srgbClr val="FF9B45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5:22-23</a:t>
            </a:r>
            <a:endParaRPr lang="en-US" sz="2800" dirty="0">
              <a:solidFill>
                <a:srgbClr val="FF9B45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98356A-045A-4C23-BDA5-5D0BAAF54B72}"/>
              </a:ext>
            </a:extLst>
          </p:cNvPr>
          <p:cNvSpPr/>
          <p:nvPr/>
        </p:nvSpPr>
        <p:spPr>
          <a:xfrm>
            <a:off x="2050045" y="4676894"/>
            <a:ext cx="50439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愛</a:t>
            </a:r>
            <a:r>
              <a:rPr lang="en-US" altLang="zh-TW" sz="3200" dirty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r>
              <a:rPr lang="zh-TW" altLang="en-US" sz="3200" dirty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聖靈九個果子之首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6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情人節">
            <a:extLst>
              <a:ext uri="{FF2B5EF4-FFF2-40B4-BE49-F238E27FC236}">
                <a16:creationId xmlns:a16="http://schemas.microsoft.com/office/drawing/2014/main" id="{E4149861-E680-49A4-8010-62A981B4E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7113"/>
            <a:ext cx="9144000" cy="480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921E77-14E9-47F1-9A88-B7DEE6CA7CAD}"/>
              </a:ext>
            </a:extLst>
          </p:cNvPr>
          <p:cNvSpPr txBox="1"/>
          <p:nvPr/>
        </p:nvSpPr>
        <p:spPr>
          <a:xfrm>
            <a:off x="4939323" y="4115802"/>
            <a:ext cx="4204677" cy="13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i="1" dirty="0">
                <a:solidFill>
                  <a:srgbClr val="FFC000"/>
                </a:solidFill>
                <a:latin typeface="華康儷楷書"/>
              </a:rPr>
              <a:t>愛是什麼</a:t>
            </a:r>
            <a:r>
              <a:rPr lang="en-US" altLang="zh-TW" sz="2800" b="1" i="1" dirty="0">
                <a:solidFill>
                  <a:srgbClr val="FFC000"/>
                </a:solidFill>
                <a:latin typeface="華康儷楷書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zh-TW" altLang="en-US" sz="2800" b="1" i="1" dirty="0">
                <a:solidFill>
                  <a:srgbClr val="FFC000"/>
                </a:solidFill>
                <a:latin typeface="華康儷楷書"/>
              </a:rPr>
              <a:t>是一種感覺</a:t>
            </a:r>
            <a:r>
              <a:rPr lang="en-US" altLang="zh-TW" sz="2800" b="1" i="1" dirty="0">
                <a:solidFill>
                  <a:srgbClr val="FFC000"/>
                </a:solidFill>
                <a:latin typeface="華康儷楷書"/>
              </a:rPr>
              <a:t>?</a:t>
            </a:r>
            <a:endParaRPr lang="en-US" sz="2800" b="1" i="1" dirty="0">
              <a:solidFill>
                <a:srgbClr val="FFC000"/>
              </a:solidFill>
              <a:latin typeface="華康儷楷書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D835E5-8C23-4693-A7F9-DB9F63676A9A}"/>
              </a:ext>
            </a:extLst>
          </p:cNvPr>
          <p:cNvSpPr/>
          <p:nvPr/>
        </p:nvSpPr>
        <p:spPr>
          <a:xfrm>
            <a:off x="6091451" y="1426645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FF0000"/>
                </a:solidFill>
                <a:latin typeface="Ink Free" panose="03080402000500000000" pitchFamily="66" charset="0"/>
              </a:rPr>
              <a:t>愛</a:t>
            </a:r>
            <a:endParaRPr lang="zh-TW" altLang="en-US" sz="6600" b="1" i="0" dirty="0">
              <a:solidFill>
                <a:srgbClr val="FF0000"/>
              </a:solidFill>
              <a:effectLst/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15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91C3D4-422E-445E-ACD0-17653D47EB31}"/>
              </a:ext>
            </a:extLst>
          </p:cNvPr>
          <p:cNvSpPr/>
          <p:nvPr/>
        </p:nvSpPr>
        <p:spPr>
          <a:xfrm>
            <a:off x="482600" y="289784"/>
            <a:ext cx="8178800" cy="224510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愛是恆久忍耐，又有恩慈，愛是不嫉妒，愛是不自誇，不張狂， </a:t>
            </a: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不做害羞的事，不求自己的益處，不輕易發怒，不計算人的惡， </a:t>
            </a: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不喜歡不義，只喜歡真理； </a:t>
            </a: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7 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凡事包容，凡事相信，凡事盼望，凡事忍耐。 </a:t>
            </a: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8 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愛是永不止息。</a:t>
            </a:r>
            <a:endParaRPr lang="en-US" sz="36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6146" name="Picture 2" descr="Image result for 愛篇">
            <a:extLst>
              <a:ext uri="{FF2B5EF4-FFF2-40B4-BE49-F238E27FC236}">
                <a16:creationId xmlns:a16="http://schemas.microsoft.com/office/drawing/2014/main" id="{1764F22B-1448-4877-AEEF-612E57980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492" y="2534886"/>
            <a:ext cx="4404119" cy="388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9E0B04-1DBB-48A0-8A41-5596E7DBA5F8}"/>
              </a:ext>
            </a:extLst>
          </p:cNvPr>
          <p:cNvSpPr txBox="1"/>
          <p:nvPr/>
        </p:nvSpPr>
        <p:spPr>
          <a:xfrm>
            <a:off x="6816969" y="3665018"/>
            <a:ext cx="1969477" cy="131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800" b="1" i="1" dirty="0">
                <a:solidFill>
                  <a:schemeClr val="accent2"/>
                </a:solidFill>
                <a:latin typeface="華康儷楷書"/>
              </a:rPr>
              <a:t>愛是行動</a:t>
            </a:r>
            <a:endParaRPr lang="en-US" altLang="zh-TW" sz="2800" b="1" i="1" dirty="0">
              <a:solidFill>
                <a:schemeClr val="accent2"/>
              </a:solidFill>
              <a:latin typeface="華康儷楷書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800" b="1" i="1" dirty="0">
                <a:solidFill>
                  <a:schemeClr val="accent2"/>
                </a:solidFill>
                <a:latin typeface="華康儷楷書"/>
              </a:rPr>
              <a:t>愛是</a:t>
            </a:r>
            <a:r>
              <a:rPr lang="zh-CN" altLang="en-US" sz="2800" b="1" i="1" dirty="0">
                <a:solidFill>
                  <a:schemeClr val="accent2"/>
                </a:solidFill>
                <a:latin typeface="華康儷楷書"/>
              </a:rPr>
              <a:t>委身</a:t>
            </a:r>
            <a:endParaRPr lang="en-US" sz="2800" b="1" i="1" dirty="0">
              <a:solidFill>
                <a:schemeClr val="accent2"/>
              </a:solidFill>
              <a:latin typeface="華康儷楷書"/>
            </a:endParaRPr>
          </a:p>
        </p:txBody>
      </p:sp>
    </p:spTree>
    <p:extLst>
      <p:ext uri="{BB962C8B-B14F-4D97-AF65-F5344CB8AC3E}">
        <p14:creationId xmlns:p14="http://schemas.microsoft.com/office/powerpoint/2010/main" val="197033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92456-6F74-4300-9968-B4289B132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二</a:t>
            </a:r>
            <a:r>
              <a:rPr 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.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zh-TW" altLang="en-US" sz="2800" u="sng" dirty="0">
                <a:latin typeface="SimHei" panose="02010609060101010101" pitchFamily="49" charset="-122"/>
                <a:ea typeface="SimHei" panose="02010609060101010101" pitchFamily="49" charset="-122"/>
              </a:rPr>
              <a:t>事奉的動力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(13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章</a:t>
            </a:r>
            <a:r>
              <a:rPr 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BF415-C7A8-4555-BD57-A77FA50F47F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621" y="1435608"/>
            <a:ext cx="8310754" cy="4974336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B.</a:t>
            </a:r>
            <a:r>
              <a:rPr lang="zh-TW" altLang="en-US" sz="2000" dirty="0"/>
              <a:t>愛的定義：</a:t>
            </a:r>
            <a:endParaRPr lang="en-US" sz="2000" dirty="0"/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         </a:t>
            </a:r>
            <a:r>
              <a:rPr lang="zh-TW" altLang="en-US" sz="2000" u="sng" dirty="0"/>
              <a:t>積極方面</a:t>
            </a:r>
            <a:r>
              <a:rPr lang="en-US" sz="2000" dirty="0"/>
              <a:t>		</a:t>
            </a:r>
            <a:r>
              <a:rPr lang="zh-TW" altLang="en-US" sz="2000" u="sng" dirty="0"/>
              <a:t>消極方面</a:t>
            </a:r>
            <a:endParaRPr lang="en-US" sz="2000" dirty="0"/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         </a:t>
            </a:r>
            <a:r>
              <a:rPr lang="zh-TW" altLang="en-US" sz="2000" dirty="0"/>
              <a:t>恆久</a:t>
            </a:r>
            <a:r>
              <a:rPr lang="zh-TW" altLang="en-US" sz="2000" dirty="0">
                <a:highlight>
                  <a:srgbClr val="FFFF00"/>
                </a:highlight>
              </a:rPr>
              <a:t>忍耐</a:t>
            </a:r>
            <a:r>
              <a:rPr lang="en-US" sz="2000" dirty="0"/>
              <a:t>		</a:t>
            </a:r>
            <a:r>
              <a:rPr lang="zh-TW" altLang="en-US" sz="2000" dirty="0"/>
              <a:t>不嫉妒</a:t>
            </a:r>
            <a:endParaRPr lang="en-US" sz="2000" dirty="0"/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         </a:t>
            </a:r>
            <a:r>
              <a:rPr lang="zh-TW" altLang="en-US" sz="2000" dirty="0"/>
              <a:t>又有</a:t>
            </a:r>
            <a:r>
              <a:rPr lang="zh-TW" altLang="en-US" sz="2000" dirty="0">
                <a:highlight>
                  <a:srgbClr val="FFFF00"/>
                </a:highlight>
              </a:rPr>
              <a:t>恩慈</a:t>
            </a:r>
            <a:r>
              <a:rPr lang="en-US" sz="2000" dirty="0"/>
              <a:t>		</a:t>
            </a:r>
            <a:r>
              <a:rPr lang="zh-TW" altLang="en-US" sz="2000" dirty="0"/>
              <a:t>不自誇</a:t>
            </a:r>
            <a:endParaRPr lang="en-US" sz="2000" dirty="0"/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         </a:t>
            </a:r>
            <a:r>
              <a:rPr lang="zh-TW" altLang="en-US" sz="2000" dirty="0"/>
              <a:t>只喜歡真理</a:t>
            </a:r>
            <a:r>
              <a:rPr lang="en-US" sz="2000" dirty="0"/>
              <a:t>		</a:t>
            </a:r>
            <a:r>
              <a:rPr lang="zh-TW" altLang="en-US" sz="2000" dirty="0"/>
              <a:t>不張狂</a:t>
            </a:r>
            <a:endParaRPr lang="en-US" sz="2000" dirty="0"/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         </a:t>
            </a:r>
            <a:r>
              <a:rPr lang="zh-TW" altLang="en-US" sz="2000" dirty="0"/>
              <a:t>凡事包容</a:t>
            </a:r>
            <a:r>
              <a:rPr lang="en-US" sz="2000" dirty="0"/>
              <a:t>		</a:t>
            </a:r>
            <a:r>
              <a:rPr lang="zh-TW" altLang="en-US" sz="2000" dirty="0"/>
              <a:t>不做害羞的事</a:t>
            </a:r>
            <a:r>
              <a:rPr lang="en-US" sz="2000" dirty="0"/>
              <a:t>      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         </a:t>
            </a:r>
            <a:r>
              <a:rPr lang="zh-TW" altLang="en-US" sz="2000" dirty="0"/>
              <a:t>凡事相信</a:t>
            </a:r>
            <a:r>
              <a:rPr lang="en-US" sz="2000" dirty="0"/>
              <a:t>		</a:t>
            </a:r>
            <a:r>
              <a:rPr lang="zh-TW" altLang="en-US" sz="2000" dirty="0"/>
              <a:t>不求自己益處</a:t>
            </a:r>
            <a:endParaRPr lang="en-US" sz="2000" dirty="0"/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         </a:t>
            </a:r>
            <a:r>
              <a:rPr lang="zh-TW" altLang="en-US" sz="2000" dirty="0"/>
              <a:t>凡事盼望</a:t>
            </a:r>
            <a:r>
              <a:rPr lang="en-US" sz="2000" dirty="0"/>
              <a:t>		</a:t>
            </a:r>
            <a:r>
              <a:rPr lang="zh-TW" altLang="en-US" sz="2000" dirty="0"/>
              <a:t>不輕易發怒</a:t>
            </a:r>
            <a:endParaRPr lang="en-US" sz="2000" dirty="0"/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         </a:t>
            </a:r>
            <a:r>
              <a:rPr lang="zh-TW" altLang="en-US" sz="2000" dirty="0"/>
              <a:t>凡事</a:t>
            </a:r>
            <a:r>
              <a:rPr lang="zh-TW" altLang="en-US" sz="2000" dirty="0">
                <a:highlight>
                  <a:srgbClr val="FFFF00"/>
                </a:highlight>
              </a:rPr>
              <a:t>忍耐</a:t>
            </a:r>
            <a:r>
              <a:rPr lang="en-US" sz="2000" dirty="0"/>
              <a:t>		</a:t>
            </a:r>
            <a:r>
              <a:rPr lang="zh-TW" altLang="en-US" sz="2000" dirty="0"/>
              <a:t>不計算人的惡</a:t>
            </a:r>
            <a:endParaRPr lang="en-US" sz="2000" dirty="0"/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			        	</a:t>
            </a:r>
            <a:r>
              <a:rPr lang="zh-TW" altLang="en-US" sz="2000" dirty="0"/>
              <a:t>不喜不義</a:t>
            </a:r>
            <a:endParaRPr lang="en-US" sz="2000" dirty="0"/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E9DAD0-D361-497E-9940-339B6B9A518A}"/>
              </a:ext>
            </a:extLst>
          </p:cNvPr>
          <p:cNvSpPr/>
          <p:nvPr/>
        </p:nvSpPr>
        <p:spPr>
          <a:xfrm>
            <a:off x="5236308" y="1425370"/>
            <a:ext cx="3643748" cy="280262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aseline="30000" dirty="0">
                <a:solidFill>
                  <a:schemeClr val="bg1"/>
                </a:solidFill>
              </a:rPr>
              <a:t>22 </a:t>
            </a:r>
            <a:r>
              <a:rPr lang="zh-TW" altLang="en-US" sz="2400" dirty="0">
                <a:solidFill>
                  <a:schemeClr val="bg1"/>
                </a:solidFill>
              </a:rPr>
              <a:t>聖靈所結的果子，就是</a:t>
            </a:r>
            <a:r>
              <a:rPr lang="zh-TW" altLang="en-US" sz="2400" dirty="0">
                <a:solidFill>
                  <a:schemeClr val="accent2"/>
                </a:solidFill>
              </a:rPr>
              <a:t>仁愛</a:t>
            </a:r>
            <a:r>
              <a:rPr lang="zh-TW" altLang="en-US" sz="2400" dirty="0">
                <a:solidFill>
                  <a:schemeClr val="bg1"/>
                </a:solidFill>
              </a:rPr>
              <a:t>、喜樂、和平、</a:t>
            </a:r>
            <a:r>
              <a:rPr lang="zh-TW" altLang="en-US" sz="2400" dirty="0">
                <a:solidFill>
                  <a:schemeClr val="accent2"/>
                </a:solidFill>
              </a:rPr>
              <a:t>忍耐、恩慈</a:t>
            </a:r>
            <a:r>
              <a:rPr lang="zh-TW" altLang="en-US" sz="2400" dirty="0">
                <a:solidFill>
                  <a:schemeClr val="bg1"/>
                </a:solidFill>
              </a:rPr>
              <a:t>、良善、信實、 </a:t>
            </a:r>
            <a:r>
              <a:rPr lang="en-US" altLang="zh-TW" sz="2400" baseline="30000" dirty="0">
                <a:solidFill>
                  <a:schemeClr val="bg1"/>
                </a:solidFill>
              </a:rPr>
              <a:t>23 </a:t>
            </a:r>
            <a:r>
              <a:rPr lang="zh-TW" altLang="en-US" sz="2400" dirty="0">
                <a:solidFill>
                  <a:schemeClr val="bg1"/>
                </a:solidFill>
              </a:rPr>
              <a:t>溫柔、節制；這樣的事沒有律法禁止。</a:t>
            </a:r>
            <a:r>
              <a:rPr lang="zh-CN" altLang="en-US" sz="2400" dirty="0">
                <a:solidFill>
                  <a:schemeClr val="bg1"/>
                </a:solidFill>
                <a:latin typeface="Montserrat"/>
              </a:rPr>
              <a:t>加五</a:t>
            </a:r>
            <a:r>
              <a:rPr lang="en-US" altLang="zh-CN" sz="2400" dirty="0">
                <a:solidFill>
                  <a:schemeClr val="bg1"/>
                </a:solidFill>
                <a:latin typeface="Montserrat"/>
              </a:rPr>
              <a:t>22-23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9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47AEB5C0-7189-4859-83B2-208D4249C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F90036-CEAC-4DF3-AEAA-780ACE18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不求自己的益處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FB9B1-692D-4A79-B9CF-0BB32E5422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622" y="1435607"/>
            <a:ext cx="8504916" cy="464476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baseline="30000" dirty="0"/>
              <a:t>23-24</a:t>
            </a:r>
            <a:r>
              <a:rPr lang="zh-TW" altLang="en-US" sz="2400" dirty="0"/>
              <a:t>凡事都可行，但不都有益處；凡事都可行，但不都造就人。無論何人，不要求自己的益處，乃要</a:t>
            </a:r>
            <a:r>
              <a:rPr lang="zh-TW" altLang="en-US" sz="2400" dirty="0">
                <a:solidFill>
                  <a:schemeClr val="accent2"/>
                </a:solidFill>
              </a:rPr>
              <a:t>求別人的益處</a:t>
            </a:r>
            <a:r>
              <a:rPr lang="zh-TW" altLang="en-US" sz="2400" dirty="0"/>
              <a:t>。</a:t>
            </a:r>
            <a:endParaRPr lang="en-US" altLang="zh-CN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2400" b="1" baseline="30000" dirty="0"/>
              <a:t>31 </a:t>
            </a:r>
            <a:r>
              <a:rPr lang="zh-TW" altLang="en-US" sz="2400" dirty="0"/>
              <a:t>所以，你們或吃或喝，無論做什麼，都要為</a:t>
            </a:r>
            <a:r>
              <a:rPr lang="zh-TW" altLang="en-US" sz="2400" dirty="0">
                <a:solidFill>
                  <a:schemeClr val="accent2"/>
                </a:solidFill>
              </a:rPr>
              <a:t>榮耀神</a:t>
            </a:r>
            <a:r>
              <a:rPr lang="zh-TW" altLang="en-US" sz="2400" dirty="0"/>
              <a:t>而行。</a:t>
            </a:r>
            <a:r>
              <a:rPr lang="en-US" altLang="zh-TW" sz="2400" b="1" baseline="30000" dirty="0"/>
              <a:t>33 </a:t>
            </a:r>
            <a:r>
              <a:rPr lang="zh-TW" altLang="en-US" sz="2400" dirty="0"/>
              <a:t>就好像我，凡事都叫眾人喜歡，不求自己的益處，只</a:t>
            </a:r>
            <a:r>
              <a:rPr lang="zh-TW" altLang="en-US" sz="2400" dirty="0">
                <a:solidFill>
                  <a:schemeClr val="accent2"/>
                </a:solidFill>
              </a:rPr>
              <a:t>求眾人的益處，叫他們得救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/>
              <a:t>林前</a:t>
            </a:r>
            <a:r>
              <a:rPr lang="en-US" altLang="zh-CN" sz="2400" dirty="0"/>
              <a:t>10</a:t>
            </a:r>
            <a:r>
              <a:rPr lang="zh-CN" altLang="en-US" sz="2400" dirty="0"/>
              <a:t>：</a:t>
            </a:r>
            <a:r>
              <a:rPr lang="en-US" altLang="zh-CN" sz="2400" dirty="0"/>
              <a:t>23-24</a:t>
            </a:r>
            <a:r>
              <a:rPr lang="zh-CN" altLang="en-US" sz="2400" dirty="0"/>
              <a:t>， </a:t>
            </a:r>
            <a:r>
              <a:rPr lang="en-US" altLang="zh-CN" sz="2400" dirty="0"/>
              <a:t>31</a:t>
            </a:r>
            <a:r>
              <a:rPr lang="zh-CN" altLang="en-US" sz="2400" dirty="0"/>
              <a:t>， </a:t>
            </a:r>
            <a:r>
              <a:rPr lang="en-US" altLang="zh-CN" sz="2400" dirty="0"/>
              <a:t>33</a:t>
            </a:r>
            <a:endParaRPr lang="en-US" sz="44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B1DA3-9A6C-4948-A534-B90C463F556C}"/>
              </a:ext>
            </a:extLst>
          </p:cNvPr>
          <p:cNvSpPr txBox="1"/>
          <p:nvPr/>
        </p:nvSpPr>
        <p:spPr>
          <a:xfrm>
            <a:off x="1420045" y="5169324"/>
            <a:ext cx="6474069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</a:rPr>
              <a:t>從</a:t>
            </a:r>
            <a:endParaRPr lang="en-US" altLang="zh-CN" sz="4000" dirty="0">
              <a:solidFill>
                <a:schemeClr val="bg1"/>
              </a:solidFill>
            </a:endParaRPr>
          </a:p>
          <a:p>
            <a:pPr algn="ctr"/>
            <a:r>
              <a:rPr lang="zh-CN" altLang="en-US" sz="4400" dirty="0">
                <a:solidFill>
                  <a:schemeClr val="bg1"/>
                </a:solidFill>
              </a:rPr>
              <a:t>我 </a:t>
            </a:r>
            <a:r>
              <a:rPr lang="zh-CN" altLang="en-US" sz="3200" dirty="0">
                <a:solidFill>
                  <a:schemeClr val="bg1"/>
                </a:solidFill>
              </a:rPr>
              <a:t>到 </a:t>
            </a:r>
            <a:r>
              <a:rPr lang="zh-CN" altLang="en-US" dirty="0">
                <a:solidFill>
                  <a:schemeClr val="bg1"/>
                </a:solidFill>
              </a:rPr>
              <a:t>我</a:t>
            </a:r>
            <a:endParaRPr lang="en-US" altLang="zh-C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2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47AEB5C0-7189-4859-83B2-208D4249C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F90036-CEAC-4DF3-AEAA-780ACE18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不轻易发怒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FB9B1-692D-4A79-B9CF-0BB32E5422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622" y="1435607"/>
            <a:ext cx="8504916" cy="464476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耶和華有憐憫，有恩典，不輕易發怒，且有豐盛的慈愛。　</a:t>
            </a:r>
            <a:endParaRPr lang="en-US" altLang="zh-TW" sz="26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詩１０３：８</a:t>
            </a:r>
            <a:endParaRPr lang="en-US" altLang="zh-TW" sz="26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600" dirty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生氣卻不要犯罪，不可含怒到日落， 也不可給魔鬼留地步。　　弗４：２６－２７</a:t>
            </a:r>
            <a:endParaRPr lang="en-US" altLang="zh-TW" sz="2600" dirty="0">
              <a:solidFill>
                <a:srgbClr val="00B0F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600" dirty="0">
                <a:solidFill>
                  <a:srgbClr val="7030A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我親愛的弟兄們，這是你們所知道的，但你們各人要快快地聽，慢慢地說，</a:t>
            </a:r>
            <a:r>
              <a:rPr lang="zh-TW" altLang="en-US" sz="2600" dirty="0">
                <a:solidFill>
                  <a:srgbClr val="7030A0"/>
                </a:solidFill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慢慢地動怒</a:t>
            </a:r>
            <a:r>
              <a:rPr lang="zh-TW" altLang="en-US" sz="2600" dirty="0">
                <a:solidFill>
                  <a:srgbClr val="7030A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，因為人的怒氣並不成就神的義。  雅１：１９－２０</a:t>
            </a:r>
            <a:endParaRPr lang="en-US" altLang="zh-TW" sz="2600" dirty="0">
              <a:solidFill>
                <a:srgbClr val="7030A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231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41B4679D-C051-4369-8579-E3F40D276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D92456-6F74-4300-9968-B4289B13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23" y="150876"/>
            <a:ext cx="5157839" cy="640080"/>
          </a:xfrm>
        </p:spPr>
        <p:txBody>
          <a:bodyPr anchor="ctr">
            <a:normAutofit/>
          </a:bodyPr>
          <a:lstStyle/>
          <a:p>
            <a:r>
              <a:rPr lang="zh-CN" altLang="en-US" sz="2800" dirty="0"/>
              <a:t>不喜欢不义，只喜欢真理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BF415-C7A8-4555-BD57-A77FA50F47F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6623" y="941832"/>
            <a:ext cx="8310754" cy="4974336"/>
          </a:xfrm>
        </p:spPr>
        <p:txBody>
          <a:bodyPr>
            <a:noAutofit/>
          </a:bodyPr>
          <a:lstStyle/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愛不是包容罪惡</a:t>
            </a:r>
            <a:endParaRPr lang="en-US" altLang="zh-TW" sz="2400" dirty="0"/>
          </a:p>
          <a:p>
            <a:pPr lvl="0" defTabSz="91440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>
                <a:solidFill>
                  <a:srgbClr val="202124"/>
                </a:solidFill>
                <a:latin typeface="Arial Unicode MS"/>
                <a:ea typeface="Google Sans"/>
              </a:rPr>
              <a:t>「神就是愛」（約壹四</a:t>
            </a:r>
            <a:r>
              <a:rPr lang="en-US" altLang="zh-TW" sz="2400" dirty="0">
                <a:solidFill>
                  <a:srgbClr val="202124"/>
                </a:solidFill>
                <a:latin typeface="Arial Unicode MS"/>
                <a:ea typeface="Google Sans"/>
              </a:rPr>
              <a:t>8</a:t>
            </a:r>
            <a:r>
              <a:rPr lang="zh-TW" altLang="en-US" sz="2400" dirty="0">
                <a:solidFill>
                  <a:srgbClr val="202124"/>
                </a:solidFill>
                <a:latin typeface="Arial Unicode MS"/>
                <a:ea typeface="Google Sans"/>
              </a:rPr>
              <a:t>），但神也是「烈火」（來十二</a:t>
            </a:r>
            <a:r>
              <a:rPr lang="en-US" altLang="zh-TW" sz="2400" dirty="0">
                <a:solidFill>
                  <a:srgbClr val="202124"/>
                </a:solidFill>
                <a:latin typeface="Arial Unicode MS"/>
                <a:ea typeface="Google Sans"/>
              </a:rPr>
              <a:t>29</a:t>
            </a:r>
            <a:r>
              <a:rPr lang="zh-TW" altLang="en-US" sz="2400" dirty="0">
                <a:solidFill>
                  <a:srgbClr val="202124"/>
                </a:solidFill>
                <a:latin typeface="Arial Unicode MS"/>
                <a:ea typeface="Google Sans"/>
              </a:rPr>
              <a:t>；申四</a:t>
            </a:r>
            <a:r>
              <a:rPr lang="en-US" altLang="zh-TW" sz="2400" dirty="0">
                <a:solidFill>
                  <a:srgbClr val="202124"/>
                </a:solidFill>
                <a:latin typeface="Arial Unicode MS"/>
                <a:ea typeface="Google Sans"/>
              </a:rPr>
              <a:t>24</a:t>
            </a:r>
            <a:r>
              <a:rPr lang="zh-TW" altLang="en-US" sz="2400" dirty="0">
                <a:solidFill>
                  <a:srgbClr val="202124"/>
                </a:solidFill>
                <a:latin typeface="Arial Unicode MS"/>
                <a:ea typeface="Google Sans"/>
              </a:rPr>
              <a:t>）；神愛罪人，但決不愛罪惡。這種愛不是沒有原則的包庇、溺愛、一團和氣，而是</a:t>
            </a:r>
            <a:r>
              <a:rPr lang="zh-TW" altLang="en-US" sz="2400" dirty="0">
                <a:solidFill>
                  <a:srgbClr val="202124"/>
                </a:solidFill>
                <a:highlight>
                  <a:srgbClr val="00FFFF"/>
                </a:highlight>
                <a:latin typeface="Arial Unicode MS"/>
                <a:ea typeface="Google Sans"/>
              </a:rPr>
              <a:t>在「不喜歡不義，只喜歡真理」的界線裡「凡事包容，凡事相信，凡事盼望，凡事忍耐」</a:t>
            </a:r>
            <a:r>
              <a:rPr lang="zh-TW" altLang="en-US" sz="2400" dirty="0">
                <a:solidFill>
                  <a:srgbClr val="202124"/>
                </a:solidFill>
                <a:latin typeface="Arial Unicode MS"/>
                <a:ea typeface="Google Sans"/>
              </a:rPr>
              <a:t>。而抵擋神、自以為公義的人，不是覺得自己比神更有「愛」，就是覺得自己比神更「公義」；不是以「愛」的名義去包容罪惡，就是以「公義」的名義轄制別人。從肉體裡出來的「愛」和「公義」是互相不能兼容的，實際上是撒但的欺騙。</a:t>
            </a:r>
            <a:r>
              <a:rPr lang="zh-TW" altLang="en-US" sz="2400" dirty="0">
                <a:solidFill>
                  <a:schemeClr val="tx1"/>
                </a:solidFill>
              </a:rPr>
              <a:t> </a:t>
            </a:r>
            <a:endParaRPr lang="zh-TW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spcAft>
                <a:spcPts val="0"/>
              </a:spcAft>
            </a:pPr>
            <a:endParaRPr lang="zh-CN" altLang="en-US" sz="24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2EBEFFD-6A57-427E-8902-897696D2A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2076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4EC09600-61CC-4581-8512-09748A308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6D292-63EA-4454-993B-B40F9D82BD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3326" y="622807"/>
            <a:ext cx="8317347" cy="4246177"/>
          </a:xfrm>
        </p:spPr>
        <p:txBody>
          <a:bodyPr>
            <a:normAutofit/>
          </a:bodyPr>
          <a:lstStyle/>
          <a:p>
            <a:r>
              <a:rPr lang="en-US" altLang="zh-TW" sz="2800" b="1" baseline="30000" dirty="0"/>
              <a:t>7 </a:t>
            </a:r>
            <a:r>
              <a:rPr lang="zh-TW" altLang="en-US" sz="2800" dirty="0"/>
              <a:t>凡事包容，凡事相信，凡事盼望，凡事忍耐。</a:t>
            </a:r>
            <a:endParaRPr lang="en-US" altLang="zh-TW" sz="2800" dirty="0"/>
          </a:p>
          <a:p>
            <a:r>
              <a:rPr lang="zh-TW" altLang="en-US" sz="2800" dirty="0"/>
              <a:t>夾在包容和忍耐之間，應該是指與人的關係而不是與神的</a:t>
            </a:r>
            <a:endParaRPr lang="en-US" altLang="zh-TW" sz="2800" dirty="0"/>
          </a:p>
          <a:p>
            <a:r>
              <a:rPr lang="zh-TW" altLang="en-US" sz="2800" dirty="0"/>
              <a:t>相信</a:t>
            </a:r>
            <a:r>
              <a:rPr lang="en-US" altLang="zh-TW" sz="2800" dirty="0"/>
              <a:t>: Believe the best of others</a:t>
            </a:r>
          </a:p>
          <a:p>
            <a:r>
              <a:rPr lang="zh-TW" altLang="en-US" sz="2800" dirty="0"/>
              <a:t>盼望</a:t>
            </a:r>
            <a:r>
              <a:rPr lang="en-US" altLang="zh-TW" sz="2800" dirty="0"/>
              <a:t>: Hope the best for them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992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72386943-953D-42A1-9807-CF3BD5BC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C73FE8-7032-4F41-BDE5-6B00C6AC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>
                <a:latin typeface="SimHei" panose="02010609060101010101" pitchFamily="49" charset="-122"/>
                <a:ea typeface="SimHei" panose="02010609060101010101" pitchFamily="49" charset="-122"/>
              </a:rPr>
              <a:t>一</a:t>
            </a:r>
            <a:r>
              <a:rPr lang="en-US" sz="3200" b="1" dirty="0">
                <a:latin typeface="SimHei" panose="02010609060101010101" pitchFamily="49" charset="-122"/>
                <a:ea typeface="SimHei" panose="02010609060101010101" pitchFamily="49" charset="-122"/>
              </a:rPr>
              <a:t>. </a:t>
            </a:r>
            <a:r>
              <a:rPr lang="zh-TW" altLang="en-US" sz="3200" b="1" u="sng" dirty="0">
                <a:latin typeface="SimHei" panose="02010609060101010101" pitchFamily="49" charset="-122"/>
                <a:ea typeface="SimHei" panose="02010609060101010101" pitchFamily="49" charset="-122"/>
              </a:rPr>
              <a:t>屬靈的恩賜</a:t>
            </a:r>
            <a:r>
              <a:rPr lang="en-US" sz="3200" b="1" dirty="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(12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章</a:t>
            </a:r>
            <a:r>
              <a:rPr 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4DCFF-FFFB-46FE-95C7-6BC3F57E1F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2304" y="1415796"/>
            <a:ext cx="8319392" cy="5179568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>
                <a:latin typeface="SimHei" panose="02010609060101010101" pitchFamily="49" charset="-122"/>
                <a:ea typeface="SimHei" panose="02010609060101010101" pitchFamily="49" charset="-122"/>
              </a:rPr>
              <a:t>A.</a:t>
            </a:r>
            <a:r>
              <a:rPr lang="zh-TW" altLang="en-US" sz="3300" dirty="0">
                <a:latin typeface="SimHei" panose="02010609060101010101" pitchFamily="49" charset="-122"/>
                <a:ea typeface="SimHei" panose="02010609060101010101" pitchFamily="49" charset="-122"/>
              </a:rPr>
              <a:t> 事奉的基礎</a:t>
            </a:r>
            <a:endParaRPr lang="en-US" sz="33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US" sz="3100" dirty="0">
                <a:latin typeface="SimHei" panose="02010609060101010101" pitchFamily="49" charset="-122"/>
                <a:ea typeface="SimHei" panose="02010609060101010101" pitchFamily="49" charset="-122"/>
              </a:rPr>
              <a:t>1.</a:t>
            </a:r>
            <a:r>
              <a:rPr lang="zh-TW" altLang="en-US" sz="3100" dirty="0">
                <a:latin typeface="SimHei" panose="02010609060101010101" pitchFamily="49" charset="-122"/>
                <a:ea typeface="SimHei" panose="02010609060101010101" pitchFamily="49" charset="-122"/>
              </a:rPr>
              <a:t>聖靈感動 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被神的靈感動的，沒有說「耶穌是可咒詛」的；若不是被聖靈感動的，也沒有能說「耶穌是主」的。</a:t>
            </a:r>
            <a:endParaRPr lang="en-US" sz="4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US" sz="3100" dirty="0">
                <a:latin typeface="SimHei" panose="02010609060101010101" pitchFamily="49" charset="-122"/>
                <a:ea typeface="SimHei" panose="02010609060101010101" pitchFamily="49" charset="-122"/>
              </a:rPr>
              <a:t>2.</a:t>
            </a:r>
            <a:r>
              <a:rPr lang="zh-TW" altLang="en-US" sz="3100" dirty="0">
                <a:latin typeface="SimHei" panose="02010609060101010101" pitchFamily="49" charset="-122"/>
                <a:ea typeface="SimHei" panose="02010609060101010101" pitchFamily="49" charset="-122"/>
              </a:rPr>
              <a:t>耶穌是主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親愛的弟兄啊，一切的靈，你們不可都信，總要試驗那些靈是出於神的不是，因為世上有許多假先知已經出來了。凡靈認耶穌基督是成了肉身來的，就是出於神的，從此你們可以認出神的靈來。凡靈不認耶穌，就不是出於神，這是那敵基督者的靈。  約一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4:1-3</a:t>
            </a:r>
          </a:p>
          <a:p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0456A0-6834-46E9-A1E7-B5F373C71E8D}"/>
              </a:ext>
            </a:extLst>
          </p:cNvPr>
          <p:cNvSpPr/>
          <p:nvPr/>
        </p:nvSpPr>
        <p:spPr>
          <a:xfrm>
            <a:off x="170307" y="4766637"/>
            <a:ext cx="8803386" cy="181588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圣灵最重要的工作，就是感动人承认「耶稣是主」。因此，每一位真正承认「耶稣是主」的信徒，里面都有圣灵的内住，我们不可根据恩赐来断定别人有没有领受圣灵。</a:t>
            </a:r>
            <a:endParaRPr lang="en-US" sz="72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33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essons from 1 Corinthians: Unity In the Church | WMBC">
            <a:extLst>
              <a:ext uri="{FF2B5EF4-FFF2-40B4-BE49-F238E27FC236}">
                <a16:creationId xmlns:a16="http://schemas.microsoft.com/office/drawing/2014/main" id="{AF915C18-6B5C-4666-A657-43E5CEA56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664C1A-B88B-41AC-9D02-5316CCD9B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二</a:t>
            </a:r>
            <a:r>
              <a:rPr 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.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zh-TW" altLang="en-US" sz="2800" u="sng" dirty="0">
                <a:latin typeface="SimHei" panose="02010609060101010101" pitchFamily="49" charset="-122"/>
                <a:ea typeface="SimHei" panose="02010609060101010101" pitchFamily="49" charset="-122"/>
              </a:rPr>
              <a:t>事奉的動力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(13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章</a:t>
            </a:r>
            <a:r>
              <a:rPr 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EB2AA-CC74-43EF-AE6D-8569B8169D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622" y="1435607"/>
            <a:ext cx="6167628" cy="484136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C.</a:t>
            </a:r>
            <a:r>
              <a:rPr lang="zh-TW" altLang="en-US" sz="2400" dirty="0"/>
              <a:t> 愛的永恆 </a:t>
            </a:r>
            <a:endParaRPr lang="en-US" sz="2400" dirty="0"/>
          </a:p>
          <a:p>
            <a:pPr marL="34290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1.</a:t>
            </a:r>
            <a:r>
              <a:rPr lang="zh-TW" altLang="en-US" sz="2400" dirty="0"/>
              <a:t> 從有限至無限</a:t>
            </a:r>
            <a:endParaRPr lang="en-US" sz="2400" dirty="0"/>
          </a:p>
          <a:p>
            <a:pPr marL="342900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34290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2.</a:t>
            </a:r>
            <a:r>
              <a:rPr lang="zh-TW" altLang="en-US" sz="2400" dirty="0"/>
              <a:t> 從孩子至成人</a:t>
            </a:r>
            <a:endParaRPr lang="en-US" sz="2400" dirty="0"/>
          </a:p>
          <a:p>
            <a:pPr marL="34290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       </a:t>
            </a:r>
          </a:p>
          <a:p>
            <a:pPr marL="34290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3.</a:t>
            </a:r>
            <a:r>
              <a:rPr lang="zh-TW" altLang="en-US" sz="2400" dirty="0"/>
              <a:t> 從模糊到清晰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 D.</a:t>
            </a:r>
            <a:r>
              <a:rPr lang="zh-TW" altLang="en-US" sz="2400" dirty="0"/>
              <a:t> 結語：最大是愛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7CB76C-9466-4F57-9D1F-42E9BA68653D}"/>
              </a:ext>
            </a:extLst>
          </p:cNvPr>
          <p:cNvSpPr/>
          <p:nvPr/>
        </p:nvSpPr>
        <p:spPr>
          <a:xfrm>
            <a:off x="3274646" y="1215113"/>
            <a:ext cx="5705231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Montserrat"/>
              </a:rPr>
              <a:t>「先知讲道之能、说方言之能、知识」都是神在救赎计划中用来建造教会的恩赐，并不是神生命的彰显，因此都是有时间性的。当教会建造完成的时候，就不再需要讲道、方言、知识，惟独爱是神的性情（约壹四</a:t>
            </a:r>
            <a:r>
              <a:rPr lang="en-US" altLang="zh-CN" sz="2000" dirty="0">
                <a:solidFill>
                  <a:srgbClr val="000000"/>
                </a:solidFill>
                <a:latin typeface="Montserrat"/>
              </a:rPr>
              <a:t>8</a:t>
            </a:r>
            <a:r>
              <a:rPr lang="zh-CN" altLang="en-US" sz="2000" dirty="0">
                <a:solidFill>
                  <a:srgbClr val="000000"/>
                </a:solidFill>
                <a:latin typeface="Montserrat"/>
              </a:rPr>
              <a:t>），必然和神的生命一样永远长存，所以「爱是永不止息」。</a:t>
            </a: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F3BA0F-344B-4559-92E5-96C734C215E1}"/>
              </a:ext>
            </a:extLst>
          </p:cNvPr>
          <p:cNvSpPr/>
          <p:nvPr/>
        </p:nvSpPr>
        <p:spPr>
          <a:xfrm>
            <a:off x="3274646" y="4567315"/>
            <a:ext cx="5705231" cy="132343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Montserrat"/>
              </a:rPr>
              <a:t>古人用磨亮的金属作「镜子」，它们所反映出来的影像是「模糊不清」的轮廓。我们对许多属灵的事知道的有限</a:t>
            </a:r>
            <a:r>
              <a:rPr lang="zh-TW" altLang="en-US" sz="2000" dirty="0">
                <a:solidFill>
                  <a:srgbClr val="000000"/>
                </a:solidFill>
                <a:latin typeface="Montserrat"/>
              </a:rPr>
              <a:t>而且模糊</a:t>
            </a:r>
            <a:r>
              <a:rPr lang="zh-CN" altLang="en-US" sz="2000" dirty="0">
                <a:solidFill>
                  <a:srgbClr val="000000"/>
                </a:solidFill>
                <a:latin typeface="Montserrat"/>
              </a:rPr>
              <a:t>，</a:t>
            </a:r>
            <a:r>
              <a:rPr lang="zh-TW" altLang="en-US" sz="2000" dirty="0">
                <a:solidFill>
                  <a:srgbClr val="000000"/>
                </a:solidFill>
                <a:latin typeface="Montserrat"/>
              </a:rPr>
              <a:t>只等到見主面之後才變得清晰</a:t>
            </a:r>
            <a:r>
              <a:rPr lang="zh-CN" altLang="en-US" sz="2000" dirty="0">
                <a:solidFill>
                  <a:srgbClr val="000000"/>
                </a:solidFill>
                <a:latin typeface="Montserrat"/>
              </a:rPr>
              <a:t>。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854AE3-871C-4646-BA98-460A431A7150}"/>
              </a:ext>
            </a:extLst>
          </p:cNvPr>
          <p:cNvSpPr/>
          <p:nvPr/>
        </p:nvSpPr>
        <p:spPr>
          <a:xfrm>
            <a:off x="3274646" y="3320340"/>
            <a:ext cx="5705231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Montserrat"/>
              </a:rPr>
              <a:t>无论我们今天拥有多少「先知讲道之能」、「说方言之能」、还是「知识」（</a:t>
            </a:r>
            <a:r>
              <a:rPr lang="en-US" altLang="zh-CN" sz="2000" dirty="0">
                <a:solidFill>
                  <a:srgbClr val="000000"/>
                </a:solidFill>
                <a:latin typeface="Montserrat"/>
              </a:rPr>
              <a:t>8</a:t>
            </a:r>
            <a:r>
              <a:rPr lang="zh-CN" altLang="en-US" sz="2000" dirty="0">
                <a:solidFill>
                  <a:srgbClr val="000000"/>
                </a:solidFill>
                <a:latin typeface="Montserrat"/>
              </a:rPr>
              <a:t>节），都是有限的，在永恒里都像「孩子的事」（</a:t>
            </a:r>
            <a:r>
              <a:rPr lang="en-US" altLang="zh-CN" sz="2000" dirty="0">
                <a:solidFill>
                  <a:srgbClr val="000000"/>
                </a:solidFill>
                <a:latin typeface="Montserrat"/>
              </a:rPr>
              <a:t>11</a:t>
            </a:r>
            <a:r>
              <a:rPr lang="zh-CN" altLang="en-US" sz="2000" dirty="0">
                <a:solidFill>
                  <a:srgbClr val="000000"/>
                </a:solidFill>
                <a:latin typeface="Montserrat"/>
              </a:rPr>
              <a:t>节）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70191B-83B6-4293-B233-D0D29BF53E80}"/>
              </a:ext>
            </a:extLst>
          </p:cNvPr>
          <p:cNvSpPr/>
          <p:nvPr/>
        </p:nvSpPr>
        <p:spPr>
          <a:xfrm>
            <a:off x="8076" y="5873500"/>
            <a:ext cx="9135924" cy="98450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因为「神就是爱」（约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一</a:t>
            </a:r>
            <a:r>
              <a:rPr lang="en-US" altLang="zh-TW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4:</a:t>
            </a:r>
            <a:r>
              <a:rPr lang="en-US" altLang="zh-CN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8</a:t>
            </a:r>
            <a:r>
              <a:rPr lang="zh-CN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）。所以，「最大的是爱」，爱是运用一切恩赐「最妙的道路」（</a:t>
            </a:r>
            <a:r>
              <a:rPr lang="en-US" altLang="zh-TW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12:31</a:t>
            </a:r>
            <a:r>
              <a:rPr lang="zh-CN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）。</a:t>
            </a:r>
            <a:endParaRPr lang="en-US" sz="24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737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B2D670B0-8CE2-4CD9-8D31-B41E7A71C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99DFAD-9C73-4E29-945E-73C2849EE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信望愛</a:t>
            </a:r>
            <a:endParaRPr lang="en-US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75D5-1199-4BB3-BCD1-521835F06AB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9329" y="1338072"/>
            <a:ext cx="8426763" cy="5269992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800" b="1" dirty="0"/>
              <a:t>如今常存的有信、有望、有愛這三樣，其中最大的是愛。</a:t>
            </a:r>
            <a:endParaRPr lang="en-US" altLang="zh-TW" sz="28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2600" b="1" baseline="30000" dirty="0">
                <a:solidFill>
                  <a:schemeClr val="accent2"/>
                </a:solidFill>
              </a:rPr>
              <a:t>4 </a:t>
            </a:r>
            <a:r>
              <a:rPr lang="zh-TW" altLang="en-US" sz="2600" dirty="0">
                <a:solidFill>
                  <a:schemeClr val="accent2"/>
                </a:solidFill>
              </a:rPr>
              <a:t>因聽見你們在基督耶穌裡的</a:t>
            </a:r>
            <a:r>
              <a:rPr lang="zh-TW" altLang="en-US" sz="2600" dirty="0">
                <a:solidFill>
                  <a:schemeClr val="accent2"/>
                </a:solidFill>
                <a:highlight>
                  <a:srgbClr val="FFFF00"/>
                </a:highlight>
              </a:rPr>
              <a:t>信心</a:t>
            </a:r>
            <a:r>
              <a:rPr lang="zh-TW" altLang="en-US" sz="2600" dirty="0">
                <a:solidFill>
                  <a:schemeClr val="accent2"/>
                </a:solidFill>
              </a:rPr>
              <a:t>並向眾聖徒的</a:t>
            </a:r>
            <a:r>
              <a:rPr lang="zh-TW" altLang="en-US" sz="2600" dirty="0">
                <a:solidFill>
                  <a:schemeClr val="accent2"/>
                </a:solidFill>
                <a:highlight>
                  <a:srgbClr val="FFFF00"/>
                </a:highlight>
              </a:rPr>
              <a:t>愛心</a:t>
            </a:r>
            <a:r>
              <a:rPr lang="zh-TW" altLang="en-US" sz="2600" dirty="0">
                <a:solidFill>
                  <a:schemeClr val="accent2"/>
                </a:solidFill>
              </a:rPr>
              <a:t>－</a:t>
            </a:r>
            <a:r>
              <a:rPr lang="en-US" altLang="zh-TW" sz="2600" dirty="0">
                <a:solidFill>
                  <a:schemeClr val="accent2"/>
                </a:solidFill>
              </a:rPr>
              <a:t> </a:t>
            </a:r>
            <a:r>
              <a:rPr lang="en-US" altLang="zh-TW" sz="2600" b="1" baseline="30000" dirty="0">
                <a:solidFill>
                  <a:schemeClr val="accent2"/>
                </a:solidFill>
              </a:rPr>
              <a:t>5 </a:t>
            </a:r>
            <a:r>
              <a:rPr lang="zh-TW" altLang="en-US" sz="2600" dirty="0">
                <a:solidFill>
                  <a:schemeClr val="accent2"/>
                </a:solidFill>
              </a:rPr>
              <a:t>是為那給你們存在天上的</a:t>
            </a:r>
            <a:r>
              <a:rPr lang="zh-TW" altLang="en-US" sz="2600" dirty="0">
                <a:solidFill>
                  <a:schemeClr val="accent2"/>
                </a:solidFill>
                <a:highlight>
                  <a:srgbClr val="FFFF00"/>
                </a:highlight>
              </a:rPr>
              <a:t>盼望</a:t>
            </a:r>
            <a:r>
              <a:rPr lang="zh-TW" altLang="en-US" sz="2600" dirty="0">
                <a:solidFill>
                  <a:schemeClr val="accent2"/>
                </a:solidFill>
              </a:rPr>
              <a:t>。這盼望就是你們從前在福音真理的道上所聽見的。 　西１：４－５</a:t>
            </a:r>
            <a:endParaRPr lang="en-US" altLang="zh-TW" sz="2600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2600" b="1" baseline="30000" dirty="0">
                <a:solidFill>
                  <a:schemeClr val="accent1">
                    <a:lumMod val="75000"/>
                  </a:schemeClr>
                </a:solidFill>
              </a:rPr>
              <a:t>3 </a:t>
            </a:r>
            <a:r>
              <a:rPr lang="zh-TW" altLang="en-US" sz="2600" dirty="0">
                <a:solidFill>
                  <a:schemeClr val="accent1">
                    <a:lumMod val="75000"/>
                  </a:schemeClr>
                </a:solidFill>
              </a:rPr>
              <a:t>在神我們的父面前不住地記念你們因</a:t>
            </a:r>
            <a:r>
              <a:rPr lang="zh-TW" altLang="en-US" sz="26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信心</a:t>
            </a:r>
            <a:r>
              <a:rPr lang="zh-TW" altLang="en-US" sz="2600" dirty="0">
                <a:solidFill>
                  <a:schemeClr val="accent1">
                    <a:lumMod val="75000"/>
                  </a:schemeClr>
                </a:solidFill>
              </a:rPr>
              <a:t>所做的工夫，因</a:t>
            </a:r>
            <a:r>
              <a:rPr lang="zh-TW" altLang="en-US" sz="26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愛心</a:t>
            </a:r>
            <a:r>
              <a:rPr lang="zh-TW" altLang="en-US" sz="2600" dirty="0">
                <a:solidFill>
                  <a:schemeClr val="accent1">
                    <a:lumMod val="75000"/>
                  </a:schemeClr>
                </a:solidFill>
              </a:rPr>
              <a:t>所受的勞苦，因</a:t>
            </a:r>
            <a:r>
              <a:rPr lang="zh-TW" altLang="en-US" sz="26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盼望</a:t>
            </a:r>
            <a:r>
              <a:rPr lang="zh-TW" altLang="en-US" sz="2600" dirty="0">
                <a:solidFill>
                  <a:schemeClr val="accent1">
                    <a:lumMod val="75000"/>
                  </a:schemeClr>
                </a:solidFill>
              </a:rPr>
              <a:t>我們主耶穌基督所存的忍耐。</a:t>
            </a:r>
            <a:r>
              <a:rPr lang="en-US" altLang="zh-TW" sz="2600" dirty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en-US" altLang="zh-TW" sz="2600" b="1" baseline="30000" dirty="0">
                <a:solidFill>
                  <a:schemeClr val="accent1">
                    <a:lumMod val="75000"/>
                  </a:schemeClr>
                </a:solidFill>
              </a:rPr>
              <a:t>8 </a:t>
            </a:r>
            <a:r>
              <a:rPr lang="zh-TW" altLang="en-US" sz="2600" dirty="0">
                <a:solidFill>
                  <a:schemeClr val="accent1">
                    <a:lumMod val="75000"/>
                  </a:schemeClr>
                </a:solidFill>
              </a:rPr>
              <a:t>但我們既然屬乎白晝，就應當謹守，把</a:t>
            </a:r>
            <a:r>
              <a:rPr lang="zh-TW" altLang="en-US" sz="26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信和愛</a:t>
            </a:r>
            <a:r>
              <a:rPr lang="zh-TW" altLang="en-US" sz="2600" dirty="0">
                <a:solidFill>
                  <a:schemeClr val="accent1">
                    <a:lumMod val="75000"/>
                  </a:schemeClr>
                </a:solidFill>
              </a:rPr>
              <a:t>當做護心鏡遮胸，把</a:t>
            </a:r>
            <a:r>
              <a:rPr lang="zh-TW" altLang="en-US" sz="26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得救的盼望</a:t>
            </a:r>
            <a:r>
              <a:rPr lang="zh-TW" altLang="en-US" sz="2600" dirty="0">
                <a:solidFill>
                  <a:schemeClr val="accent1">
                    <a:lumMod val="75000"/>
                  </a:schemeClr>
                </a:solidFill>
              </a:rPr>
              <a:t>當做頭盔戴上。　　帖前１：３，　５：８</a:t>
            </a:r>
            <a:endParaRPr lang="en-US" altLang="zh-TW" sz="2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3000" b="1" dirty="0">
                <a:solidFill>
                  <a:schemeClr val="accent2"/>
                </a:solidFill>
              </a:rPr>
              <a:t>因為神就是愛。　　約一４：８</a:t>
            </a:r>
            <a:endParaRPr lang="en-US" sz="71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80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72386943-953D-42A1-9807-CF3BD5BC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C73FE8-7032-4F41-BDE5-6B00C6AC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>
                <a:latin typeface="SimHei" panose="02010609060101010101" pitchFamily="49" charset="-122"/>
                <a:ea typeface="SimHei" panose="02010609060101010101" pitchFamily="49" charset="-122"/>
              </a:rPr>
              <a:t>一</a:t>
            </a:r>
            <a:r>
              <a:rPr lang="en-US" sz="3200" b="1" dirty="0">
                <a:latin typeface="SimHei" panose="02010609060101010101" pitchFamily="49" charset="-122"/>
                <a:ea typeface="SimHei" panose="02010609060101010101" pitchFamily="49" charset="-122"/>
              </a:rPr>
              <a:t>. </a:t>
            </a:r>
            <a:r>
              <a:rPr lang="zh-TW" altLang="en-US" sz="3200" b="1" u="sng" dirty="0">
                <a:latin typeface="SimHei" panose="02010609060101010101" pitchFamily="49" charset="-122"/>
                <a:ea typeface="SimHei" panose="02010609060101010101" pitchFamily="49" charset="-122"/>
              </a:rPr>
              <a:t>屬靈的恩賜</a:t>
            </a:r>
            <a:r>
              <a:rPr lang="en-US" sz="3200" b="1" dirty="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(12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章</a:t>
            </a:r>
            <a:r>
              <a:rPr 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4DCFF-FFFB-46FE-95C7-6BC3F57E1F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2304" y="1412240"/>
            <a:ext cx="8319392" cy="478343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A.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 事奉的基礎</a:t>
            </a:r>
            <a:endParaRPr lang="en-US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1.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聖靈感動 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2.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耶穌是主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3.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中心思想：合一的建立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恩賜原有分別，聖靈卻是一位； </a:t>
            </a:r>
            <a:r>
              <a:rPr lang="en-US" altLang="zh-TW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職事也有分別，主卻是一位； </a:t>
            </a:r>
            <a:r>
              <a:rPr lang="en-US" altLang="zh-TW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功用也有分別，神卻是一位，在眾人裡面運行一切的事。 </a:t>
            </a:r>
            <a:r>
              <a:rPr lang="en-US" altLang="zh-TW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7 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聖靈顯在各人身上，是叫人得益處。</a:t>
            </a:r>
            <a:endParaRPr lang="en-US" sz="24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DCBFEB-B39B-468D-ADA1-58F5741A9881}"/>
              </a:ext>
            </a:extLst>
          </p:cNvPr>
          <p:cNvSpPr/>
          <p:nvPr/>
        </p:nvSpPr>
        <p:spPr>
          <a:xfrm>
            <a:off x="0" y="4465307"/>
            <a:ext cx="9133840" cy="224029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342900" lvl="2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赐给人各种不同恩赐的，乃是圣父（</a:t>
            </a:r>
            <a:r>
              <a:rPr lang="en-US" altLang="zh-CN" sz="2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</a:t>
            </a:r>
            <a:r>
              <a:rPr lang="zh-CN" altLang="en-US" sz="2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节）、圣子（</a:t>
            </a:r>
            <a:r>
              <a:rPr lang="en-US" altLang="zh-CN" sz="2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</a:t>
            </a:r>
            <a:r>
              <a:rPr lang="zh-CN" altLang="en-US" sz="2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节）、圣灵（</a:t>
            </a:r>
            <a:r>
              <a:rPr lang="en-US" altLang="zh-CN" sz="2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</a:t>
            </a:r>
            <a:r>
              <a:rPr lang="zh-CN" altLang="en-US" sz="2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节）三位一体的神，是同一位神「在众人里面运行一切的事」（</a:t>
            </a:r>
            <a:r>
              <a:rPr lang="en-US" altLang="zh-CN" sz="2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</a:t>
            </a:r>
            <a:r>
              <a:rPr lang="zh-CN" altLang="en-US" sz="2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节），目的是为着成就同一位神的计划。因此，信徒绝不能以恩赐来分门别类、自高自大。</a:t>
            </a:r>
            <a:endParaRPr lang="zh-CN" altLang="en-US" sz="28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291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CF998833-2347-424F-AAC4-A4C99E55A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C73FE8-7032-4F41-BDE5-6B00C6AC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>
                <a:latin typeface="SimHei" panose="02010609060101010101" pitchFamily="49" charset="-122"/>
                <a:ea typeface="SimHei" panose="02010609060101010101" pitchFamily="49" charset="-122"/>
              </a:rPr>
              <a:t>一</a:t>
            </a:r>
            <a:r>
              <a:rPr lang="en-US" sz="3200" b="1" dirty="0">
                <a:latin typeface="SimHei" panose="02010609060101010101" pitchFamily="49" charset="-122"/>
                <a:ea typeface="SimHei" panose="02010609060101010101" pitchFamily="49" charset="-122"/>
              </a:rPr>
              <a:t>. </a:t>
            </a:r>
            <a:r>
              <a:rPr lang="zh-TW" altLang="en-US" sz="3200" b="1" u="sng" dirty="0">
                <a:latin typeface="SimHei" panose="02010609060101010101" pitchFamily="49" charset="-122"/>
                <a:ea typeface="SimHei" panose="02010609060101010101" pitchFamily="49" charset="-122"/>
              </a:rPr>
              <a:t>屬靈的恩賜</a:t>
            </a:r>
            <a:r>
              <a:rPr lang="en-US" sz="3200" b="1" dirty="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(12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章</a:t>
            </a:r>
            <a:r>
              <a:rPr 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4DCFF-FFFB-46FE-95C7-6BC3F57E1F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906" y="1365630"/>
            <a:ext cx="8319392" cy="523836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B.</a:t>
            </a:r>
            <a:r>
              <a:rPr lang="zh-TW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恩賜多樣化</a:t>
            </a:r>
            <a:endParaRPr lang="en-US" altLang="zh-TW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lvl="2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SimHei" panose="02010609060101010101" pitchFamily="49" charset="-122"/>
                <a:ea typeface="SimHei" panose="02010609060101010101" pitchFamily="49" charset="-122"/>
              </a:rPr>
              <a:t>1.</a:t>
            </a:r>
            <a:r>
              <a:rPr lang="zh-TW" altLang="en-US" sz="2600" dirty="0">
                <a:latin typeface="SimHei" panose="02010609060101010101" pitchFamily="49" charset="-122"/>
                <a:ea typeface="SimHei" panose="02010609060101010101" pitchFamily="49" charset="-122"/>
              </a:rPr>
              <a:t>恩賜原有分別 </a:t>
            </a:r>
            <a:r>
              <a:rPr lang="en-US" altLang="zh-TW" sz="2600" dirty="0">
                <a:latin typeface="SimHei" panose="02010609060101010101" pitchFamily="49" charset="-122"/>
                <a:ea typeface="SimHei" panose="02010609060101010101" pitchFamily="49" charset="-122"/>
              </a:rPr>
              <a:t>- </a:t>
            </a:r>
            <a:r>
              <a:rPr lang="zh-TW" altLang="en-US" sz="2600" dirty="0">
                <a:latin typeface="SimHei" panose="02010609060101010101" pitchFamily="49" charset="-122"/>
                <a:ea typeface="SimHei" panose="02010609060101010101" pitchFamily="49" charset="-122"/>
              </a:rPr>
              <a:t>事奉的才能</a:t>
            </a:r>
            <a:endParaRPr lang="en-US" sz="26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lvl="2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SimHei" panose="02010609060101010101" pitchFamily="49" charset="-122"/>
                <a:ea typeface="SimHei" panose="02010609060101010101" pitchFamily="49" charset="-122"/>
              </a:rPr>
              <a:t>Gifts – same spirit      </a:t>
            </a:r>
          </a:p>
          <a:p>
            <a:pPr marL="342900" lvl="2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SimHei" panose="02010609060101010101" pitchFamily="49" charset="-122"/>
                <a:ea typeface="SimHei" panose="02010609060101010101" pitchFamily="49" charset="-122"/>
              </a:rPr>
              <a:t>2.</a:t>
            </a:r>
            <a:r>
              <a:rPr lang="zh-TW" altLang="en-US" sz="2600" dirty="0">
                <a:latin typeface="SimHei" panose="02010609060101010101" pitchFamily="49" charset="-122"/>
                <a:ea typeface="SimHei" panose="02010609060101010101" pitchFamily="49" charset="-122"/>
              </a:rPr>
              <a:t>職事也有分別 </a:t>
            </a:r>
            <a:r>
              <a:rPr lang="en-US" altLang="zh-TW" sz="2600" dirty="0">
                <a:latin typeface="SimHei" panose="02010609060101010101" pitchFamily="49" charset="-122"/>
                <a:ea typeface="SimHei" panose="02010609060101010101" pitchFamily="49" charset="-122"/>
              </a:rPr>
              <a:t>- </a:t>
            </a:r>
            <a:r>
              <a:rPr lang="zh-TW" altLang="en-US" sz="2600" dirty="0">
                <a:latin typeface="SimHei" panose="02010609060101010101" pitchFamily="49" charset="-122"/>
                <a:ea typeface="SimHei" panose="02010609060101010101" pitchFamily="49" charset="-122"/>
              </a:rPr>
              <a:t>事奉的機會</a:t>
            </a:r>
            <a:endParaRPr lang="en-US" altLang="zh-TW" sz="26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lvl="2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SimHei" panose="02010609060101010101" pitchFamily="49" charset="-122"/>
                <a:ea typeface="SimHei" panose="02010609060101010101" pitchFamily="49" charset="-122"/>
              </a:rPr>
              <a:t>Service – same Lord</a:t>
            </a:r>
          </a:p>
          <a:p>
            <a:pPr marL="342900" lvl="2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SimHei" panose="02010609060101010101" pitchFamily="49" charset="-122"/>
                <a:ea typeface="SimHei" panose="02010609060101010101" pitchFamily="49" charset="-122"/>
              </a:rPr>
              <a:t>3.</a:t>
            </a:r>
            <a:r>
              <a:rPr lang="zh-TW" altLang="en-US" sz="2600" dirty="0">
                <a:latin typeface="SimHei" panose="02010609060101010101" pitchFamily="49" charset="-122"/>
                <a:ea typeface="SimHei" panose="02010609060101010101" pitchFamily="49" charset="-122"/>
              </a:rPr>
              <a:t>功用也有分別 </a:t>
            </a:r>
            <a:r>
              <a:rPr lang="en-US" altLang="zh-TW" sz="2600" dirty="0">
                <a:latin typeface="SimHei" panose="02010609060101010101" pitchFamily="49" charset="-122"/>
                <a:ea typeface="SimHei" panose="02010609060101010101" pitchFamily="49" charset="-122"/>
              </a:rPr>
              <a:t>- </a:t>
            </a:r>
            <a:r>
              <a:rPr lang="zh-TW" altLang="en-US" sz="2600" dirty="0">
                <a:latin typeface="SimHei" panose="02010609060101010101" pitchFamily="49" charset="-122"/>
                <a:ea typeface="SimHei" panose="02010609060101010101" pitchFamily="49" charset="-122"/>
              </a:rPr>
              <a:t>事奉的功能</a:t>
            </a:r>
            <a:endParaRPr lang="en-US" altLang="zh-TW" sz="26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lvl="2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SimHei" panose="02010609060101010101" pitchFamily="49" charset="-122"/>
                <a:ea typeface="SimHei" panose="02010609060101010101" pitchFamily="49" charset="-122"/>
              </a:rPr>
              <a:t>Working (empower) – same God</a:t>
            </a:r>
          </a:p>
        </p:txBody>
      </p:sp>
    </p:spTree>
    <p:extLst>
      <p:ext uri="{BB962C8B-B14F-4D97-AF65-F5344CB8AC3E}">
        <p14:creationId xmlns:p14="http://schemas.microsoft.com/office/powerpoint/2010/main" val="298017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72386943-953D-42A1-9807-CF3BD5BC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C73FE8-7032-4F41-BDE5-6B00C6AC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恩賜與才幹</a:t>
            </a:r>
            <a:endParaRPr lang="en-US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86743E6-ABC0-4215-962A-0DC16AF3E4E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0201428"/>
              </p:ext>
            </p:extLst>
          </p:nvPr>
        </p:nvGraphicFramePr>
        <p:xfrm>
          <a:off x="404812" y="1435100"/>
          <a:ext cx="8148638" cy="4217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4319">
                  <a:extLst>
                    <a:ext uri="{9D8B030D-6E8A-4147-A177-3AD203B41FA5}">
                      <a16:colId xmlns:a16="http://schemas.microsoft.com/office/drawing/2014/main" val="1646822814"/>
                    </a:ext>
                  </a:extLst>
                </a:gridCol>
                <a:gridCol w="4074319">
                  <a:extLst>
                    <a:ext uri="{9D8B030D-6E8A-4147-A177-3AD203B41FA5}">
                      <a16:colId xmlns:a16="http://schemas.microsoft.com/office/drawing/2014/main" val="3217581637"/>
                    </a:ext>
                  </a:extLst>
                </a:gridCol>
              </a:tblGrid>
              <a:tr h="6826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恩賜 </a:t>
                      </a:r>
                      <a:r>
                        <a:rPr lang="en-US" altLang="zh-TW" sz="2400" b="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(GIFT)</a:t>
                      </a:r>
                      <a:endParaRPr lang="en-US" sz="2000" b="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才幹 </a:t>
                      </a:r>
                      <a:r>
                        <a:rPr lang="en-US" altLang="zh-TW" sz="2400" b="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(TALENT)</a:t>
                      </a:r>
                      <a:endParaRPr lang="en-US" sz="2000" b="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4632327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信徒特有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信徒和非信徒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4785317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信主之後神所賜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先天的才智，加上後天學習所得的技能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607311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事奉神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與信仰無關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3696288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改變生命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改變生活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7196986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為要建立教會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普遍性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728494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5DCA8EB-6E92-4035-B285-ABD919BC1AE5}"/>
              </a:ext>
            </a:extLst>
          </p:cNvPr>
          <p:cNvSpPr/>
          <p:nvPr/>
        </p:nvSpPr>
        <p:spPr>
          <a:xfrm>
            <a:off x="497681" y="5787361"/>
            <a:ext cx="6984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希臘文 </a:t>
            </a:r>
            <a:r>
              <a:rPr 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charisma</a:t>
            </a:r>
            <a:r>
              <a:rPr lang="en-US" altLang="zh-TW" sz="2000" b="1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CN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與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恩典</a:t>
            </a:r>
            <a:r>
              <a:rPr lang="zh-CN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同字根</a:t>
            </a:r>
            <a:r>
              <a:rPr lang="en-US" altLang="zh-TW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恩賜是神所賜事奉的能力</a:t>
            </a:r>
            <a:endParaRPr lang="en-US" sz="2000" b="1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CFD031-A5D6-43E7-9D10-501827849009}"/>
              </a:ext>
            </a:extLst>
          </p:cNvPr>
          <p:cNvSpPr/>
          <p:nvPr/>
        </p:nvSpPr>
        <p:spPr>
          <a:xfrm>
            <a:off x="497681" y="6322698"/>
            <a:ext cx="8148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“A God given ability to serve”</a:t>
            </a:r>
            <a:r>
              <a:rPr lang="zh-TW" altLang="en-US" dirty="0"/>
              <a:t> </a:t>
            </a:r>
            <a:r>
              <a:rPr lang="en-US" altLang="zh-TW" dirty="0"/>
              <a:t>-</a:t>
            </a:r>
            <a:r>
              <a:rPr lang="zh-TW" altLang="en-US" dirty="0"/>
              <a:t> </a:t>
            </a:r>
            <a:r>
              <a:rPr lang="en-US" altLang="zh-TW" dirty="0"/>
              <a:t>Charles C. Ryrie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3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835B72DA-7097-4C48-91AD-AFF79A9CD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C73FE8-7032-4F41-BDE5-6B00C6AC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一</a:t>
            </a:r>
            <a:r>
              <a:rPr 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. </a:t>
            </a:r>
            <a:r>
              <a:rPr lang="zh-TW" altLang="en-US" sz="2800" b="1" u="sng" dirty="0">
                <a:latin typeface="SimHei" panose="02010609060101010101" pitchFamily="49" charset="-122"/>
                <a:ea typeface="SimHei" panose="02010609060101010101" pitchFamily="49" charset="-122"/>
              </a:rPr>
              <a:t>屬靈的恩賜</a:t>
            </a:r>
            <a:r>
              <a:rPr 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  </a:t>
            </a:r>
            <a:r>
              <a:rPr 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(12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章</a:t>
            </a:r>
            <a:r>
              <a:rPr 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4DCFF-FFFB-46FE-95C7-6BC3F57E1F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2304" y="1381760"/>
            <a:ext cx="8319392" cy="50928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 C. </a:t>
            </a:r>
            <a:r>
              <a:rPr lang="zh-TW" altLang="en-US" sz="3000" dirty="0"/>
              <a:t>恩賜的類別 </a:t>
            </a:r>
            <a:endParaRPr lang="en-US" altLang="zh-TW" sz="3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9339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915A-63C3-4E61-AE6F-F0698DA2E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林前</a:t>
            </a:r>
            <a:r>
              <a:rPr lang="en-US" altLang="zh-TW" sz="3600" dirty="0"/>
              <a:t>12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4DFBA-C025-4A29-AEB9-101095A705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622" y="1435608"/>
            <a:ext cx="8383778" cy="4974336"/>
          </a:xfrm>
        </p:spPr>
        <p:txBody>
          <a:bodyPr>
            <a:normAutofit/>
          </a:bodyPr>
          <a:lstStyle/>
          <a:p>
            <a:r>
              <a:rPr lang="en-US" altLang="zh-TW" sz="1800" b="1" baseline="30000" dirty="0"/>
              <a:t>4 </a:t>
            </a:r>
            <a:r>
              <a:rPr lang="zh-TW" altLang="en-US" sz="1800" dirty="0"/>
              <a:t>恩賜原有分別，聖靈卻是一位； </a:t>
            </a:r>
            <a:r>
              <a:rPr lang="en-US" altLang="zh-TW" sz="1800" b="1" baseline="30000" dirty="0"/>
              <a:t>5 </a:t>
            </a:r>
            <a:r>
              <a:rPr lang="zh-TW" altLang="en-US" sz="1800" dirty="0"/>
              <a:t>職事也有分別，主卻是一位； </a:t>
            </a:r>
            <a:r>
              <a:rPr lang="en-US" altLang="zh-TW" sz="1800" b="1" baseline="30000" dirty="0"/>
              <a:t>6 </a:t>
            </a:r>
            <a:r>
              <a:rPr lang="zh-TW" altLang="en-US" sz="1800" dirty="0"/>
              <a:t>功用也有分別，神卻是一位，在眾人裡面運行一切的事。 </a:t>
            </a:r>
            <a:r>
              <a:rPr lang="en-US" altLang="zh-TW" sz="1800" b="1" baseline="30000" dirty="0"/>
              <a:t>7 </a:t>
            </a:r>
            <a:r>
              <a:rPr lang="zh-TW" altLang="en-US" sz="1800" dirty="0"/>
              <a:t>聖靈顯在各人身上，</a:t>
            </a:r>
            <a:r>
              <a:rPr lang="zh-TW" altLang="en-US" sz="1800" dirty="0">
                <a:highlight>
                  <a:srgbClr val="FFFF00"/>
                </a:highlight>
              </a:rPr>
              <a:t>是叫人得益處</a:t>
            </a:r>
            <a:r>
              <a:rPr lang="zh-TW" altLang="en-US" sz="1800" dirty="0"/>
              <a:t>。 </a:t>
            </a:r>
            <a:r>
              <a:rPr lang="en-US" altLang="zh-TW" sz="1800" b="1" baseline="30000" dirty="0"/>
              <a:t>8</a:t>
            </a:r>
            <a:r>
              <a:rPr lang="en-US" altLang="zh-TW" sz="1800" b="1" baseline="30000" dirty="0">
                <a:highlight>
                  <a:srgbClr val="FFFF00"/>
                </a:highlight>
              </a:rPr>
              <a:t> </a:t>
            </a:r>
            <a:r>
              <a:rPr lang="zh-TW" altLang="en-US" sz="1800" dirty="0">
                <a:highlight>
                  <a:srgbClr val="FFFF00"/>
                </a:highlight>
              </a:rPr>
              <a:t>這人蒙聖靈賜他智慧的言語，那人也蒙這位聖靈賜他知識的言語， </a:t>
            </a:r>
            <a:r>
              <a:rPr lang="en-US" altLang="zh-TW" sz="1800" b="1" baseline="30000" dirty="0">
                <a:highlight>
                  <a:srgbClr val="FFFF00"/>
                </a:highlight>
              </a:rPr>
              <a:t>9 </a:t>
            </a:r>
            <a:r>
              <a:rPr lang="zh-TW" altLang="en-US" sz="1800" dirty="0">
                <a:highlight>
                  <a:srgbClr val="FFFF00"/>
                </a:highlight>
              </a:rPr>
              <a:t>又有一人蒙這位聖靈賜他信心，還有一人蒙這位聖靈賜他醫病的恩賜， </a:t>
            </a:r>
            <a:r>
              <a:rPr lang="en-US" altLang="zh-TW" sz="1800" b="1" baseline="30000" dirty="0">
                <a:highlight>
                  <a:srgbClr val="FFFF00"/>
                </a:highlight>
              </a:rPr>
              <a:t>10 </a:t>
            </a:r>
            <a:r>
              <a:rPr lang="zh-TW" altLang="en-US" sz="1800" dirty="0">
                <a:highlight>
                  <a:srgbClr val="FFFF00"/>
                </a:highlight>
              </a:rPr>
              <a:t>又叫一人能行異能，又叫一人能做先知，又叫一人能辨別諸靈，又叫一人能說方言，又叫一人能翻方言。 </a:t>
            </a:r>
            <a:r>
              <a:rPr lang="en-US" altLang="zh-TW" sz="1800" b="1" baseline="30000" dirty="0">
                <a:highlight>
                  <a:srgbClr val="FFFF00"/>
                </a:highlight>
              </a:rPr>
              <a:t>11 </a:t>
            </a:r>
            <a:r>
              <a:rPr lang="zh-TW" altLang="en-US" sz="1800" dirty="0">
                <a:highlight>
                  <a:srgbClr val="FFFF00"/>
                </a:highlight>
              </a:rPr>
              <a:t>這一切都是這位聖靈所運行，隨己意分給各人的</a:t>
            </a:r>
            <a:r>
              <a:rPr lang="zh-TW" altLang="en-US" sz="1800" dirty="0"/>
              <a:t>。</a:t>
            </a:r>
            <a:endParaRPr lang="en-US" altLang="zh-TW" sz="1800" dirty="0"/>
          </a:p>
          <a:p>
            <a:r>
              <a:rPr lang="en-US" altLang="zh-TW" sz="1800" b="1" baseline="30000" dirty="0"/>
              <a:t>27 </a:t>
            </a:r>
            <a:r>
              <a:rPr lang="zh-TW" altLang="en-US" sz="1800" dirty="0"/>
              <a:t>你們就是基督的身子，並且各自做肢體。 </a:t>
            </a:r>
            <a:r>
              <a:rPr lang="en-US" altLang="zh-TW" sz="1800" b="1" baseline="30000" dirty="0"/>
              <a:t>28 </a:t>
            </a:r>
            <a:r>
              <a:rPr lang="zh-TW" altLang="en-US" sz="1800" dirty="0"/>
              <a:t>神在教會所設立的：</a:t>
            </a:r>
            <a:r>
              <a:rPr lang="zh-TW" altLang="en-US" sz="1800" dirty="0">
                <a:highlight>
                  <a:srgbClr val="FFFF00"/>
                </a:highlight>
              </a:rPr>
              <a:t>第一是使徒，第二是先知，第三是教師，其次是行異能的，再次是得恩賜醫病的，幫助人的，治理事的，說方言的。</a:t>
            </a:r>
            <a:r>
              <a:rPr lang="zh-TW" altLang="en-US" sz="1800" dirty="0"/>
              <a:t> </a:t>
            </a:r>
            <a:r>
              <a:rPr lang="en-US" altLang="zh-TW" sz="1800" b="1" baseline="30000" dirty="0"/>
              <a:t>29 </a:t>
            </a:r>
            <a:r>
              <a:rPr lang="zh-TW" altLang="en-US" sz="1800" dirty="0"/>
              <a:t>豈都是使徒嗎？豈都是先知嗎？豈都是教師嗎？豈都是行異能的嗎？ </a:t>
            </a:r>
            <a:r>
              <a:rPr lang="en-US" altLang="zh-TW" sz="1800" b="1" baseline="30000" dirty="0"/>
              <a:t>30 </a:t>
            </a:r>
            <a:r>
              <a:rPr lang="zh-TW" altLang="en-US" sz="1800" dirty="0"/>
              <a:t>豈都是得恩賜醫病的嗎？豈都是說方言的嗎？豈都是翻方言的嗎？ </a:t>
            </a:r>
            <a:r>
              <a:rPr lang="en-US" altLang="zh-TW" sz="1800" b="1" baseline="30000" dirty="0"/>
              <a:t>31 </a:t>
            </a:r>
            <a:r>
              <a:rPr lang="zh-TW" altLang="en-US" sz="1800" dirty="0"/>
              <a:t>你們要切切地求那更大的恩賜。我現今把最妙的道指示你們。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03616777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A670225-786D-4D35-95D2-EE23BCCC822D}" vid="{047B070F-071F-4F7E-B21E-00157DBF8DCB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PMingLiU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PMingLiU" panose="02020500000000000000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da005a5e-8a2b-4bb4-a57f-7e1145d5392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FA1454666ED349A3A5EC5DCB7EBBC6" ma:contentTypeVersion="13" ma:contentTypeDescription="Create a new document." ma:contentTypeScope="" ma:versionID="18ce8733eda0a819cfcb5a3f84c20cb5">
  <xsd:schema xmlns:xsd="http://www.w3.org/2001/XMLSchema" xmlns:xs="http://www.w3.org/2001/XMLSchema" xmlns:p="http://schemas.microsoft.com/office/2006/metadata/properties" xmlns:ns3="da005a5e-8a2b-4bb4-a57f-7e1145d53929" xmlns:ns4="715fba1b-9a6f-4b19-a244-36b3d6917d6a" targetNamespace="http://schemas.microsoft.com/office/2006/metadata/properties" ma:root="true" ma:fieldsID="41fb9e52bb94a8cd33ce58a285ef7085" ns3:_="" ns4:_="">
    <xsd:import namespace="da005a5e-8a2b-4bb4-a57f-7e1145d53929"/>
    <xsd:import namespace="715fba1b-9a6f-4b19-a244-36b3d6917d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05a5e-8a2b-4bb4-a57f-7e1145d539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fba1b-9a6f-4b19-a244-36b3d6917d6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ED6A94-6CEC-4690-B5D0-3E831BCC769C}">
  <ds:schemaRefs>
    <ds:schemaRef ds:uri="715fba1b-9a6f-4b19-a244-36b3d6917d6a"/>
    <ds:schemaRef ds:uri="http://purl.org/dc/dcmitype/"/>
    <ds:schemaRef ds:uri="da005a5e-8a2b-4bb4-a57f-7e1145d539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68F36FF-D6F8-4F25-B1D6-7893F2294B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0A8A51-8B76-42BB-80C7-E650D394A6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005a5e-8a2b-4bb4-a57f-7e1145d53929"/>
    <ds:schemaRef ds:uri="715fba1b-9a6f-4b19-a244-36b3d6917d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6553</Words>
  <Application>Microsoft Office PowerPoint</Application>
  <PresentationFormat>On-screen Show (4:3)</PresentationFormat>
  <Paragraphs>338</Paragraphs>
  <Slides>41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59" baseType="lpstr">
      <vt:lpstr>Arial Unicode MS</vt:lpstr>
      <vt:lpstr>Montserrat</vt:lpstr>
      <vt:lpstr>SimHei</vt:lpstr>
      <vt:lpstr>system-ui</vt:lpstr>
      <vt:lpstr>王漢宗空疊圓繁</vt:lpstr>
      <vt:lpstr>王漢宗超明體繁</vt:lpstr>
      <vt:lpstr>華康儷楷書</vt:lpstr>
      <vt:lpstr>華康黑體 Std W12</vt:lpstr>
      <vt:lpstr>Arial</vt:lpstr>
      <vt:lpstr>Calibri</vt:lpstr>
      <vt:lpstr>Calibri Light</vt:lpstr>
      <vt:lpstr>Ink Free</vt:lpstr>
      <vt:lpstr>Segoe UI</vt:lpstr>
      <vt:lpstr>Segoe UI Light</vt:lpstr>
      <vt:lpstr>WelcomeDoc</vt:lpstr>
      <vt:lpstr>Default Design</vt:lpstr>
      <vt:lpstr>1_Default Design</vt:lpstr>
      <vt:lpstr>Office Theme</vt:lpstr>
      <vt:lpstr>PowerPoint Presentation</vt:lpstr>
      <vt:lpstr>大綱</vt:lpstr>
      <vt:lpstr>背景</vt:lpstr>
      <vt:lpstr>一. 屬靈的恩賜 (12章)</vt:lpstr>
      <vt:lpstr>一. 屬靈的恩賜 (12章)</vt:lpstr>
      <vt:lpstr>一. 屬靈的恩賜 (12章)</vt:lpstr>
      <vt:lpstr>恩賜與才幹</vt:lpstr>
      <vt:lpstr>一. 屬靈的恩賜  (12章)</vt:lpstr>
      <vt:lpstr>林前12</vt:lpstr>
      <vt:lpstr>弗4</vt:lpstr>
      <vt:lpstr>羅12</vt:lpstr>
      <vt:lpstr>彼前4</vt:lpstr>
      <vt:lpstr>一. 屬靈的恩賜  (12章)</vt:lpstr>
      <vt:lpstr>PowerPoint Presentation</vt:lpstr>
      <vt:lpstr>一. 屬靈的恩賜  (12章)</vt:lpstr>
      <vt:lpstr>一. 屬靈的恩賜 (五大職事)</vt:lpstr>
      <vt:lpstr>那是不是我沒有這方面的恩賜我就啥也不用做？</vt:lpstr>
      <vt:lpstr>PowerPoint Presentation</vt:lpstr>
      <vt:lpstr>屬靈恩賜的目的 - 榮神益人，建立教會</vt:lpstr>
      <vt:lpstr>屬靈恩賜的目的 - 榮神益人，建立教會</vt:lpstr>
      <vt:lpstr>屬靈恩賜的分配</vt:lpstr>
      <vt:lpstr>屬靈恩賜的發掘和發揮</vt:lpstr>
      <vt:lpstr>属灵恩赐调查表</vt:lpstr>
      <vt:lpstr>PowerPoint Presentation</vt:lpstr>
      <vt:lpstr>PowerPoint Presentation</vt:lpstr>
      <vt:lpstr>屬靈恩賜的發揮</vt:lpstr>
      <vt:lpstr>一. 屬靈的恩賜 (12章)</vt:lpstr>
      <vt:lpstr>PowerPoint Presentation</vt:lpstr>
      <vt:lpstr>一. 屬靈的恩賜  (12章)</vt:lpstr>
      <vt:lpstr>你們要切切地求那更大的恩賜。我現今把最妙的道指示你們。</vt:lpstr>
      <vt:lpstr>PowerPoint Presentation</vt:lpstr>
      <vt:lpstr>PowerPoint Presentation</vt:lpstr>
      <vt:lpstr>PowerPoint Presentation</vt:lpstr>
      <vt:lpstr>PowerPoint Presentation</vt:lpstr>
      <vt:lpstr>二. 事奉的動力 (13章)</vt:lpstr>
      <vt:lpstr>不求自己的益處</vt:lpstr>
      <vt:lpstr>不轻易发怒</vt:lpstr>
      <vt:lpstr>不喜欢不义，只喜欢真理</vt:lpstr>
      <vt:lpstr>PowerPoint Presentation</vt:lpstr>
      <vt:lpstr>二. 事奉的動力 (13章)</vt:lpstr>
      <vt:lpstr>信望愛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2021-02-07T06:57:58Z</dcterms:created>
  <dcterms:modified xsi:type="dcterms:W3CDTF">2021-02-07T20:33:05Z</dcterms:modified>
</cp:coreProperties>
</file>